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278" r:id="rId3"/>
    <p:sldId id="279" r:id="rId4"/>
    <p:sldId id="276" r:id="rId5"/>
    <p:sldId id="316" r:id="rId6"/>
    <p:sldId id="275" r:id="rId7"/>
    <p:sldId id="259" r:id="rId8"/>
    <p:sldId id="258" r:id="rId9"/>
    <p:sldId id="262" r:id="rId10"/>
    <p:sldId id="263" r:id="rId11"/>
    <p:sldId id="317" r:id="rId12"/>
    <p:sldId id="280" r:id="rId13"/>
    <p:sldId id="266" r:id="rId14"/>
    <p:sldId id="300" r:id="rId15"/>
    <p:sldId id="281" r:id="rId16"/>
    <p:sldId id="296" r:id="rId17"/>
    <p:sldId id="267" r:id="rId18"/>
    <p:sldId id="269" r:id="rId19"/>
    <p:sldId id="268" r:id="rId20"/>
    <p:sldId id="270" r:id="rId21"/>
    <p:sldId id="295" r:id="rId22"/>
    <p:sldId id="297" r:id="rId23"/>
    <p:sldId id="298" r:id="rId24"/>
    <p:sldId id="318" r:id="rId25"/>
    <p:sldId id="299" r:id="rId26"/>
    <p:sldId id="286" r:id="rId27"/>
    <p:sldId id="282" r:id="rId28"/>
    <p:sldId id="287" r:id="rId29"/>
    <p:sldId id="283" r:id="rId30"/>
    <p:sldId id="288" r:id="rId31"/>
    <p:sldId id="301" r:id="rId32"/>
    <p:sldId id="284" r:id="rId33"/>
    <p:sldId id="285" r:id="rId34"/>
    <p:sldId id="289" r:id="rId35"/>
    <p:sldId id="290" r:id="rId36"/>
    <p:sldId id="291" r:id="rId37"/>
    <p:sldId id="293" r:id="rId38"/>
    <p:sldId id="292" r:id="rId39"/>
    <p:sldId id="294" r:id="rId40"/>
    <p:sldId id="321" r:id="rId41"/>
    <p:sldId id="319" r:id="rId42"/>
    <p:sldId id="320" r:id="rId43"/>
    <p:sldId id="261" r:id="rId44"/>
    <p:sldId id="302" r:id="rId45"/>
    <p:sldId id="303" r:id="rId46"/>
    <p:sldId id="304" r:id="rId47"/>
    <p:sldId id="305" r:id="rId48"/>
    <p:sldId id="309" r:id="rId49"/>
    <p:sldId id="308" r:id="rId50"/>
    <p:sldId id="310" r:id="rId51"/>
    <p:sldId id="312" r:id="rId52"/>
    <p:sldId id="311" r:id="rId53"/>
    <p:sldId id="314" r:id="rId54"/>
    <p:sldId id="315" r:id="rId5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CCFF"/>
    <a:srgbClr val="1137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955" autoAdjust="0"/>
    <p:restoredTop sz="94712" autoAdjust="0"/>
  </p:normalViewPr>
  <p:slideViewPr>
    <p:cSldViewPr>
      <p:cViewPr varScale="1">
        <p:scale>
          <a:sx n="104" d="100"/>
          <a:sy n="104" d="100"/>
        </p:scale>
        <p:origin x="-18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987AE-50B3-475F-9DC1-977EED1E92AA}" type="datetimeFigureOut">
              <a:rPr lang="zh-CN" altLang="en-US" smtClean="0"/>
              <a:pPr/>
              <a:t>2021-11-5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8E155-FEA4-44A6-BE2B-C04B3011A7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8E155-FEA4-44A6-BE2B-C04B3011A780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B388-FC72-4BCE-9ED3-31DCC340BC26}" type="datetimeFigureOut">
              <a:rPr lang="zh-CN" altLang="en-US" smtClean="0"/>
              <a:pPr/>
              <a:t>2021-11-5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4870-F65E-42C9-A1F6-25166A38C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B388-FC72-4BCE-9ED3-31DCC340BC26}" type="datetimeFigureOut">
              <a:rPr lang="zh-CN" altLang="en-US" smtClean="0"/>
              <a:pPr/>
              <a:t>2021-11-5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4870-F65E-42C9-A1F6-25166A38C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B388-FC72-4BCE-9ED3-31DCC340BC26}" type="datetimeFigureOut">
              <a:rPr lang="zh-CN" altLang="en-US" smtClean="0"/>
              <a:pPr/>
              <a:t>2021-11-5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4870-F65E-42C9-A1F6-25166A38C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B388-FC72-4BCE-9ED3-31DCC340BC26}" type="datetimeFigureOut">
              <a:rPr lang="zh-CN" altLang="en-US" smtClean="0"/>
              <a:pPr/>
              <a:t>2021-11-5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4870-F65E-42C9-A1F6-25166A38C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B388-FC72-4BCE-9ED3-31DCC340BC26}" type="datetimeFigureOut">
              <a:rPr lang="zh-CN" altLang="en-US" smtClean="0"/>
              <a:pPr/>
              <a:t>2021-11-5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4870-F65E-42C9-A1F6-25166A38C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B388-FC72-4BCE-9ED3-31DCC340BC26}" type="datetimeFigureOut">
              <a:rPr lang="zh-CN" altLang="en-US" smtClean="0"/>
              <a:pPr/>
              <a:t>2021-11-5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4870-F65E-42C9-A1F6-25166A38C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B388-FC72-4BCE-9ED3-31DCC340BC26}" type="datetimeFigureOut">
              <a:rPr lang="zh-CN" altLang="en-US" smtClean="0"/>
              <a:pPr/>
              <a:t>2021-11-5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4870-F65E-42C9-A1F6-25166A38C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B388-FC72-4BCE-9ED3-31DCC340BC26}" type="datetimeFigureOut">
              <a:rPr lang="zh-CN" altLang="en-US" smtClean="0"/>
              <a:pPr/>
              <a:t>2021-11-5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4870-F65E-42C9-A1F6-25166A38C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B388-FC72-4BCE-9ED3-31DCC340BC26}" type="datetimeFigureOut">
              <a:rPr lang="zh-CN" altLang="en-US" smtClean="0"/>
              <a:pPr/>
              <a:t>2021-11-5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4870-F65E-42C9-A1F6-25166A38C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B388-FC72-4BCE-9ED3-31DCC340BC26}" type="datetimeFigureOut">
              <a:rPr lang="zh-CN" altLang="en-US" smtClean="0"/>
              <a:pPr/>
              <a:t>2021-11-5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4870-F65E-42C9-A1F6-25166A38C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B388-FC72-4BCE-9ED3-31DCC340BC26}" type="datetimeFigureOut">
              <a:rPr lang="zh-CN" altLang="en-US" smtClean="0"/>
              <a:pPr/>
              <a:t>2021-11-5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4870-F65E-42C9-A1F6-25166A38C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AB388-FC72-4BCE-9ED3-31DCC340BC26}" type="datetimeFigureOut">
              <a:rPr lang="zh-CN" altLang="en-US" smtClean="0"/>
              <a:pPr/>
              <a:t>2021-11-5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4870-F65E-42C9-A1F6-25166A38C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dzyhp.scau.edu.cn/f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71604" y="3357562"/>
            <a:ext cx="4429156" cy="571504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http://dzyhp.scau.edu.cn/fe#/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643314"/>
            <a:ext cx="2214578" cy="227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图片 7" descr="画板@2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929330"/>
            <a:ext cx="1470260" cy="9286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728" y="4357694"/>
            <a:ext cx="40719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资产与实验室管理处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2021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 descr="C:\Users\admin\AppData\Roaming\Tencent\Users\47010700\QQ\WinTemp\RichOle\C`KCU6$`SJP1I(@S@]EEJ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357562"/>
            <a:ext cx="571281" cy="55244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472" y="1285860"/>
            <a:ext cx="5857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00B0F0"/>
                </a:solidFill>
                <a:latin typeface="浪漫雅圆" pitchFamily="2" charset="-122"/>
                <a:ea typeface="浪漫雅圆" pitchFamily="2" charset="-122"/>
              </a:rPr>
              <a:t>低值易耗品管理平台使用培训</a:t>
            </a:r>
          </a:p>
        </p:txBody>
      </p:sp>
      <p:pic>
        <p:nvPicPr>
          <p:cNvPr id="9" name="图片 8" descr="华农低值易耗品工作群群聊二维码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785794"/>
            <a:ext cx="2402968" cy="25241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5720" y="1428736"/>
            <a:ext cx="564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74051"/>
                </a:solidFill>
                <a:latin typeface="华文琥珀" pitchFamily="2" charset="-122"/>
                <a:ea typeface="华文琥珀" pitchFamily="2" charset="-122"/>
                <a:cs typeface="Times New Roman" pitchFamily="18" charset="0"/>
              </a:rPr>
              <a:t>方式</a:t>
            </a:r>
            <a:r>
              <a:rPr lang="en-US" altLang="zh-CN" sz="2400" b="1" dirty="0" smtClean="0">
                <a:solidFill>
                  <a:srgbClr val="374051"/>
                </a:solidFill>
                <a:latin typeface="华文琥珀" pitchFamily="2" charset="-122"/>
                <a:ea typeface="华文琥珀" pitchFamily="2" charset="-122"/>
                <a:cs typeface="Times New Roman" pitchFamily="18" charset="0"/>
              </a:rPr>
              <a:t>2 </a:t>
            </a:r>
            <a:r>
              <a:rPr lang="zh-CN" altLang="en-US" sz="2400" b="1" dirty="0">
                <a:solidFill>
                  <a:srgbClr val="374051"/>
                </a:solidFill>
                <a:latin typeface="华文琥珀" pitchFamily="2" charset="-122"/>
                <a:ea typeface="华文琥珀" pitchFamily="2" charset="-122"/>
                <a:cs typeface="Times New Roman" pitchFamily="18" charset="0"/>
              </a:rPr>
              <a:t> </a:t>
            </a:r>
            <a:r>
              <a:rPr lang="zh-CN" altLang="en-US" sz="2400" dirty="0" smtClean="0">
                <a:solidFill>
                  <a:srgbClr val="37405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信息门户登录</a:t>
            </a:r>
            <a:r>
              <a:rPr lang="en-US" altLang="zh-CN" sz="2400" dirty="0" smtClean="0">
                <a:solidFill>
                  <a:srgbClr val="37405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——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老师</a:t>
            </a:r>
            <a:r>
              <a:rPr lang="en-US" altLang="zh-CN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endParaRPr lang="zh-CN" altLang="en-US" sz="24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7829576" cy="571504"/>
          </a:xfrm>
        </p:spPr>
        <p:txBody>
          <a:bodyPr>
            <a:noAutofit/>
          </a:bodyPr>
          <a:lstStyle/>
          <a:p>
            <a:pPr algn="l"/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（一）平台登录</a:t>
            </a:r>
            <a:endParaRPr lang="zh-CN" altLang="en-US" sz="3600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-12993" y="1214422"/>
            <a:ext cx="9156993" cy="38868"/>
            <a:chOff x="-36512" y="1013868"/>
            <a:chExt cx="9156993" cy="38868"/>
          </a:xfrm>
        </p:grpSpPr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9459" name="Picture 3"/>
          <p:cNvPicPr preferRelativeResize="0">
            <a:picLocks noChangeArrowheads="1"/>
          </p:cNvPicPr>
          <p:nvPr/>
        </p:nvPicPr>
        <p:blipFill>
          <a:blip r:embed="rId2"/>
          <a:srcRect l="27027" b="24242"/>
          <a:stretch>
            <a:fillRect/>
          </a:stretch>
        </p:blipFill>
        <p:spPr bwMode="auto">
          <a:xfrm>
            <a:off x="326388" y="2000240"/>
            <a:ext cx="374554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图片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3504" y="2071678"/>
            <a:ext cx="3357586" cy="1857388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4398354" y="3000372"/>
            <a:ext cx="428628" cy="14287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460" name="Picture 4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286256"/>
            <a:ext cx="36433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椭圆 13"/>
          <p:cNvSpPr/>
          <p:nvPr/>
        </p:nvSpPr>
        <p:spPr>
          <a:xfrm>
            <a:off x="7715272" y="5000636"/>
            <a:ext cx="642942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6786578" y="3929066"/>
            <a:ext cx="142876" cy="357190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 rot="10800000">
            <a:off x="4214810" y="5214950"/>
            <a:ext cx="428628" cy="14287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28596" y="4286256"/>
            <a:ext cx="3571900" cy="2305084"/>
            <a:chOff x="428596" y="4286256"/>
            <a:chExt cx="3571900" cy="2305084"/>
          </a:xfrm>
        </p:grpSpPr>
        <p:pic>
          <p:nvPicPr>
            <p:cNvPr id="40962" name="Picture 2" descr="C:\Users\admin\AppData\Roaming\Tencent\Users\47010700\QQ\WinTemp\RichOle\GU07TXA0{}Q}X{AF7G_HZI9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596" y="4286256"/>
              <a:ext cx="3571900" cy="2305084"/>
            </a:xfrm>
            <a:prstGeom prst="rect">
              <a:avLst/>
            </a:prstGeom>
            <a:noFill/>
          </p:spPr>
        </p:pic>
        <p:sp>
          <p:nvSpPr>
            <p:cNvPr id="18" name="椭圆 17"/>
            <p:cNvSpPr/>
            <p:nvPr/>
          </p:nvSpPr>
          <p:spPr>
            <a:xfrm>
              <a:off x="3214678" y="5000636"/>
              <a:ext cx="785818" cy="785818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928802"/>
            <a:ext cx="8072494" cy="414340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600" dirty="0" err="1" smtClean="0">
                <a:latin typeface="微软雅黑" charset="0"/>
                <a:ea typeface="微软雅黑" charset="0"/>
                <a:cs typeface="微软雅黑" charset="0"/>
              </a:rPr>
              <a:t>系统以课题组或部门单位（以下简称课题组）作为对象进行管理，无课题组的</a:t>
            </a:r>
            <a:r>
              <a:rPr lang="zh-CN" altLang="en-US" sz="2600" dirty="0" smtClean="0">
                <a:latin typeface="微软雅黑" charset="0"/>
                <a:ea typeface="微软雅黑" charset="0"/>
                <a:cs typeface="微软雅黑" charset="0"/>
              </a:rPr>
              <a:t>老师或学生，均</a:t>
            </a:r>
            <a:r>
              <a:rPr lang="en-US" altLang="zh-CN" sz="2600" dirty="0" err="1" smtClean="0">
                <a:latin typeface="微软雅黑" charset="0"/>
                <a:ea typeface="微软雅黑" charset="0"/>
                <a:cs typeface="微软雅黑" charset="0"/>
              </a:rPr>
              <a:t>无法使用本系统</a:t>
            </a:r>
            <a:r>
              <a:rPr lang="zh-CN" altLang="en-US" sz="2600" dirty="0" smtClean="0">
                <a:latin typeface="微软雅黑" charset="0"/>
                <a:ea typeface="微软雅黑" charset="0"/>
                <a:cs typeface="微软雅黑" charset="0"/>
              </a:rPr>
              <a:t>。</a:t>
            </a:r>
            <a:endParaRPr lang="en-US" altLang="zh-CN" sz="2600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老师</a:t>
            </a:r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</a:rPr>
              <a:t>：首次登录系统，会提示新建课题组，完善院系、邮箱、课题组名称等信息；</a:t>
            </a:r>
            <a:endParaRPr lang="en-US" altLang="zh-CN" sz="2600" dirty="0" smtClean="0"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zh-CN" sz="2400" dirty="0" smtClean="0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</a:rPr>
              <a:t>              </a:t>
            </a:r>
            <a:r>
              <a:rPr lang="en-US" altLang="zh-CN" sz="2600" b="1" u="sng" dirty="0" err="1" smtClean="0">
                <a:solidFill>
                  <a:srgbClr val="0000FF"/>
                </a:solidFill>
                <a:latin typeface="微软雅黑" charset="0"/>
                <a:ea typeface="微软雅黑" charset="0"/>
                <a:cs typeface="微软雅黑" charset="0"/>
              </a:rPr>
              <a:t>若第一次登录</a:t>
            </a:r>
            <a:r>
              <a:rPr lang="zh-CN" altLang="en-US" sz="2600" b="1" u="sng" dirty="0" smtClean="0">
                <a:solidFill>
                  <a:srgbClr val="0000FF"/>
                </a:solidFill>
                <a:latin typeface="微软雅黑" charset="0"/>
                <a:ea typeface="微软雅黑" charset="0"/>
                <a:cs typeface="微软雅黑" charset="0"/>
              </a:rPr>
              <a:t>时已</a:t>
            </a:r>
            <a:r>
              <a:rPr lang="en-US" altLang="zh-CN" sz="2600" b="1" u="sng" dirty="0" err="1" smtClean="0">
                <a:solidFill>
                  <a:srgbClr val="0000FF"/>
                </a:solidFill>
                <a:latin typeface="微软雅黑" charset="0"/>
                <a:ea typeface="微软雅黑" charset="0"/>
                <a:cs typeface="微软雅黑" charset="0"/>
              </a:rPr>
              <a:t>被加入他人的课题组</a:t>
            </a:r>
            <a:r>
              <a:rPr lang="en-US" altLang="zh-CN" sz="2600" b="1" u="sng" dirty="0" smtClean="0">
                <a:solidFill>
                  <a:srgbClr val="0000FF"/>
                </a:solidFill>
                <a:latin typeface="微软雅黑" charset="0"/>
                <a:ea typeface="微软雅黑" charset="0"/>
                <a:cs typeface="微软雅黑" charset="0"/>
              </a:rPr>
              <a:t>，</a:t>
            </a:r>
            <a:r>
              <a:rPr lang="zh-CN" altLang="en-US" sz="2600" b="1" u="sng" dirty="0" smtClean="0">
                <a:solidFill>
                  <a:srgbClr val="0000FF"/>
                </a:solidFill>
                <a:latin typeface="微软雅黑" charset="0"/>
                <a:ea typeface="微软雅黑" charset="0"/>
                <a:cs typeface="微软雅黑" charset="0"/>
              </a:rPr>
              <a:t>则不提示，且不能新建课题组；若有需要，</a:t>
            </a:r>
            <a:r>
              <a:rPr lang="en-US" altLang="zh-CN" sz="2600" b="1" u="sng" dirty="0" smtClean="0">
                <a:solidFill>
                  <a:srgbClr val="0000FF"/>
                </a:solidFill>
                <a:latin typeface="微软雅黑" charset="0"/>
                <a:ea typeface="微软雅黑" charset="0"/>
                <a:cs typeface="微软雅黑" charset="0"/>
              </a:rPr>
              <a:t>则</a:t>
            </a:r>
            <a:r>
              <a:rPr lang="zh-CN" altLang="en-US" sz="2600" b="1" u="sng" dirty="0" smtClean="0">
                <a:solidFill>
                  <a:srgbClr val="0000FF"/>
                </a:solidFill>
                <a:latin typeface="微软雅黑" charset="0"/>
                <a:ea typeface="微软雅黑" charset="0"/>
                <a:cs typeface="微软雅黑" charset="0"/>
              </a:rPr>
              <a:t>需退出本分组，再新</a:t>
            </a:r>
            <a:r>
              <a:rPr lang="en-US" altLang="zh-CN" sz="2600" b="1" u="sng" dirty="0" err="1" smtClean="0">
                <a:solidFill>
                  <a:srgbClr val="0000FF"/>
                </a:solidFill>
                <a:latin typeface="微软雅黑" charset="0"/>
                <a:ea typeface="微软雅黑" charset="0"/>
                <a:cs typeface="微软雅黑" charset="0"/>
              </a:rPr>
              <a:t>建一个课题组</a:t>
            </a:r>
            <a:r>
              <a:rPr lang="zh-CN" altLang="en-US" sz="2600" b="1" u="sng" dirty="0" smtClean="0">
                <a:solidFill>
                  <a:srgbClr val="0000FF"/>
                </a:solidFill>
                <a:latin typeface="微软雅黑" charset="0"/>
                <a:ea typeface="微软雅黑" charset="0"/>
                <a:cs typeface="微软雅黑" charset="0"/>
              </a:rPr>
              <a:t>。</a:t>
            </a:r>
            <a:endParaRPr lang="en-US" altLang="zh-CN" sz="2800" b="1" u="sng" dirty="0" smtClean="0">
              <a:solidFill>
                <a:srgbClr val="0000FF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7829576" cy="571504"/>
          </a:xfrm>
        </p:spPr>
        <p:txBody>
          <a:bodyPr>
            <a:noAutofit/>
          </a:bodyPr>
          <a:lstStyle/>
          <a:p>
            <a:pPr algn="l"/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（一）平台登录</a:t>
            </a:r>
            <a:endParaRPr lang="zh-CN" altLang="en-US" sz="32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142984"/>
            <a:ext cx="9156993" cy="38868"/>
            <a:chOff x="-36512" y="1013868"/>
            <a:chExt cx="9156993" cy="38868"/>
          </a:xfrm>
        </p:grpSpPr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85786" y="1357299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3200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登录提示</a:t>
            </a:r>
            <a:endParaRPr lang="zh-CN" altLang="en-US" sz="3200" dirty="0" smtClean="0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1428736"/>
            <a:ext cx="7858180" cy="32861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+mj-lt"/>
              <a:buAutoNum type="arabicPeriod" startAt="3"/>
            </a:pPr>
            <a:r>
              <a:rPr lang="zh-CN" altLang="en-US" sz="2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学生：</a:t>
            </a:r>
            <a:endParaRPr lang="en-US" altLang="zh-CN" sz="2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6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</a:rPr>
              <a:t>首次登录系统，会提示“不再组内，需让课题组</a:t>
            </a:r>
            <a:r>
              <a:rPr lang="en-US" altLang="zh-CN" sz="2600" dirty="0" smtClean="0">
                <a:latin typeface="微软雅黑" pitchFamily="34" charset="-122"/>
                <a:ea typeface="微软雅黑" pitchFamily="34" charset="-122"/>
              </a:rPr>
              <a:t>PI</a:t>
            </a:r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</a:rPr>
              <a:t>加进组”；</a:t>
            </a:r>
            <a:endParaRPr lang="en-US" altLang="zh-CN" sz="2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6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</a:rPr>
              <a:t>  第二步 老师搜索学生学号，将其加入课题组；</a:t>
            </a:r>
            <a:endParaRPr lang="en-US" altLang="zh-CN" sz="2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</a:rPr>
              <a:t>    第三步 学生登录使用。</a:t>
            </a:r>
            <a:r>
              <a:rPr lang="en-US" altLang="zh-CN" sz="2600" dirty="0" smtClean="0">
                <a:latin typeface="微软雅黑" charset="0"/>
                <a:ea typeface="微软雅黑" charset="0"/>
                <a:cs typeface="微软雅黑" charset="0"/>
              </a:rPr>
              <a:t>  </a:t>
            </a:r>
            <a:endParaRPr lang="zh-CN" altLang="en-US" sz="2600" b="1" u="sng" dirty="0">
              <a:solidFill>
                <a:srgbClr val="0000FF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7829576" cy="571504"/>
          </a:xfrm>
        </p:spPr>
        <p:txBody>
          <a:bodyPr>
            <a:noAutofit/>
          </a:bodyPr>
          <a:lstStyle/>
          <a:p>
            <a:pPr algn="l"/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（一）平台登录</a:t>
            </a:r>
            <a:endParaRPr lang="zh-CN" altLang="en-US" sz="28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-12993" y="1214422"/>
            <a:ext cx="9156993" cy="38868"/>
            <a:chOff x="-36512" y="1013868"/>
            <a:chExt cx="9156993" cy="38868"/>
          </a:xfrm>
        </p:grpSpPr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00100" y="4857760"/>
            <a:ext cx="692948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 smtClean="0">
                <a:solidFill>
                  <a:srgbClr val="0000FF"/>
                </a:solidFill>
                <a:latin typeface="微软雅黑" charset="0"/>
                <a:ea typeface="微软雅黑" charset="0"/>
                <a:cs typeface="微软雅黑" charset="0"/>
              </a:rPr>
              <a:t>       </a:t>
            </a:r>
            <a:r>
              <a:rPr lang="en-US" altLang="zh-CN" sz="2600" u="sng" dirty="0" err="1" smtClean="0">
                <a:solidFill>
                  <a:srgbClr val="0000FF"/>
                </a:solidFill>
                <a:latin typeface="微软雅黑" charset="0"/>
                <a:ea typeface="微软雅黑" charset="0"/>
                <a:cs typeface="微软雅黑" charset="0"/>
              </a:rPr>
              <a:t>学生</a:t>
            </a:r>
            <a:r>
              <a:rPr lang="zh-CN" altLang="en-US" sz="2600" u="sng" dirty="0" smtClean="0">
                <a:solidFill>
                  <a:srgbClr val="0000FF"/>
                </a:solidFill>
                <a:latin typeface="微软雅黑" charset="0"/>
                <a:ea typeface="微软雅黑" charset="0"/>
                <a:cs typeface="微软雅黑" charset="0"/>
              </a:rPr>
              <a:t>只有</a:t>
            </a:r>
            <a:r>
              <a:rPr lang="en-US" altLang="zh-CN" sz="2600" u="sng" dirty="0" err="1" smtClean="0">
                <a:solidFill>
                  <a:srgbClr val="0000FF"/>
                </a:solidFill>
                <a:latin typeface="微软雅黑" charset="0"/>
                <a:ea typeface="微软雅黑" charset="0"/>
                <a:cs typeface="微软雅黑" charset="0"/>
              </a:rPr>
              <a:t>被课题组</a:t>
            </a:r>
            <a:r>
              <a:rPr lang="zh-CN" altLang="en-US" sz="2600" u="sng" dirty="0" smtClean="0">
                <a:solidFill>
                  <a:srgbClr val="0000FF"/>
                </a:solidFill>
                <a:latin typeface="微软雅黑" charset="0"/>
                <a:ea typeface="微软雅黑" charset="0"/>
                <a:cs typeface="微软雅黑" charset="0"/>
              </a:rPr>
              <a:t>管理员</a:t>
            </a:r>
            <a:r>
              <a:rPr lang="en-US" altLang="zh-CN" sz="2600" u="sng" dirty="0" err="1" smtClean="0">
                <a:solidFill>
                  <a:srgbClr val="0000FF"/>
                </a:solidFill>
                <a:latin typeface="微软雅黑" charset="0"/>
                <a:ea typeface="微软雅黑" charset="0"/>
                <a:cs typeface="微软雅黑" charset="0"/>
              </a:rPr>
              <a:t>添加至某课题组后方可</a:t>
            </a:r>
            <a:r>
              <a:rPr lang="zh-CN" altLang="en-US" sz="2600" u="sng" dirty="0" smtClean="0">
                <a:solidFill>
                  <a:srgbClr val="0000FF"/>
                </a:solidFill>
                <a:latin typeface="微软雅黑" charset="0"/>
                <a:ea typeface="微软雅黑" charset="0"/>
                <a:cs typeface="微软雅黑" charset="0"/>
              </a:rPr>
              <a:t>使用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28596" y="2428868"/>
            <a:ext cx="3286148" cy="3643338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7829576" cy="571504"/>
          </a:xfrm>
        </p:spPr>
        <p:txBody>
          <a:bodyPr>
            <a:noAutofit/>
          </a:bodyPr>
          <a:lstStyle/>
          <a:p>
            <a:pPr algn="l"/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（一）平台登录</a:t>
            </a:r>
            <a:endParaRPr lang="zh-CN" altLang="en-US" sz="3200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-12993" y="1285860"/>
            <a:ext cx="9156993" cy="38868"/>
            <a:chOff x="-36512" y="1013868"/>
            <a:chExt cx="9156993" cy="38868"/>
          </a:xfrm>
        </p:grpSpPr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85786" y="1857364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老师首次登录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483" name="Picture 3"/>
          <p:cNvPicPr preferRelativeResize="0">
            <a:picLocks noChangeArrowheads="1"/>
          </p:cNvPicPr>
          <p:nvPr/>
        </p:nvPicPr>
        <p:blipFill>
          <a:blip r:embed="rId3"/>
          <a:srcRect l="1446" t="4012"/>
          <a:stretch>
            <a:fillRect/>
          </a:stretch>
        </p:blipFill>
        <p:spPr bwMode="auto">
          <a:xfrm>
            <a:off x="4214810" y="2857496"/>
            <a:ext cx="442915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143504" y="1928802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已建组或入组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3500430" y="6000768"/>
            <a:ext cx="1571636" cy="571504"/>
          </a:xfrm>
          <a:prstGeom prst="wedgeEllipseCallout">
            <a:avLst>
              <a:gd name="adj1" fmla="val -108637"/>
              <a:gd name="adj2" fmla="val -15936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课题组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名称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829576" cy="571504"/>
          </a:xfrm>
        </p:spPr>
        <p:txBody>
          <a:bodyPr>
            <a:noAutofit/>
          </a:bodyPr>
          <a:lstStyle/>
          <a:p>
            <a:pPr algn="l"/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平台主页界面</a:t>
            </a:r>
            <a:endParaRPr lang="zh-CN" altLang="en-US" sz="3200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785794"/>
            <a:ext cx="9156993" cy="38868"/>
            <a:chOff x="-36512" y="1013868"/>
            <a:chExt cx="9156993" cy="38868"/>
          </a:xfrm>
        </p:grpSpPr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7890" name="Picture 2" descr="C:\Users\admin\AppData\Roaming\Tencent\Users\47010700\QQ\WinTemp\RichOle\`74DZAH[UGL_B{XPCNVDUH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105" y="928670"/>
            <a:ext cx="8899051" cy="5667220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214282" y="2428868"/>
            <a:ext cx="107157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42844" y="3929066"/>
            <a:ext cx="1143008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4109" y="98854"/>
            <a:ext cx="335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</a:rPr>
              <a:t>（二）</a:t>
            </a: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  <a:sym typeface="+mn-ea"/>
              </a:rPr>
              <a:t>课题组信息设置</a:t>
            </a:r>
            <a:endParaRPr lang="en-US" altLang="zh-CN" sz="2400" dirty="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4282" y="785794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solidFill>
                  <a:srgbClr val="FF0000"/>
                </a:solidFill>
              </a:rPr>
              <a:t>*</a:t>
            </a:r>
            <a:r>
              <a:rPr lang="zh-CN" altLang="en-US" dirty="0">
                <a:latin typeface="微软雅黑" charset="0"/>
                <a:ea typeface="微软雅黑" charset="0"/>
              </a:rPr>
              <a:t>登陆后，点击右上角齿轮标志，依次完善课题组信息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71472" y="5000636"/>
            <a:ext cx="807249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latin typeface="微软雅黑" charset="0"/>
                <a:ea typeface="微软雅黑" charset="0"/>
                <a:cs typeface="微软雅黑" charset="0"/>
              </a:rPr>
              <a:t>1.  </a:t>
            </a:r>
            <a:r>
              <a:rPr lang="zh-CN" altLang="en-US" sz="1400" b="1" dirty="0">
                <a:latin typeface="微软雅黑" charset="0"/>
                <a:ea typeface="微软雅黑" charset="0"/>
                <a:cs typeface="微软雅黑" charset="0"/>
              </a:rPr>
              <a:t>权限设置：即课题组负责人添加成员</a:t>
            </a:r>
            <a:r>
              <a:rPr lang="zh-CN" altLang="en-US" sz="1400" b="1" dirty="0" smtClean="0">
                <a:latin typeface="微软雅黑" charset="0"/>
                <a:ea typeface="微软雅黑" charset="0"/>
                <a:cs typeface="微软雅黑" charset="0"/>
              </a:rPr>
              <a:t>后，</a:t>
            </a:r>
            <a:r>
              <a:rPr lang="zh-CN" altLang="en-US" sz="1400" b="1" dirty="0">
                <a:latin typeface="微软雅黑" charset="0"/>
                <a:ea typeface="微软雅黑" charset="0"/>
                <a:cs typeface="微软雅黑" charset="0"/>
              </a:rPr>
              <a:t>分配予成员不同的权限；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微软雅黑" charset="0"/>
                <a:ea typeface="微软雅黑" charset="0"/>
                <a:cs typeface="微软雅黑" charset="0"/>
              </a:rPr>
              <a:t>2.  </a:t>
            </a:r>
            <a:r>
              <a:rPr lang="zh-CN" altLang="en-US" sz="1400" b="1" dirty="0">
                <a:latin typeface="微软雅黑" charset="0"/>
                <a:ea typeface="微软雅黑" charset="0"/>
                <a:cs typeface="微软雅黑" charset="0"/>
              </a:rPr>
              <a:t>基本信息：即完善学院、系别信息；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微软雅黑" charset="0"/>
                <a:ea typeface="微软雅黑" charset="0"/>
                <a:cs typeface="微软雅黑" charset="0"/>
              </a:rPr>
              <a:t>3.  </a:t>
            </a:r>
            <a:r>
              <a:rPr lang="zh-CN" altLang="en-US" sz="1400" b="1" dirty="0">
                <a:latin typeface="微软雅黑" charset="0"/>
                <a:ea typeface="微软雅黑" charset="0"/>
                <a:cs typeface="微软雅黑" charset="0"/>
              </a:rPr>
              <a:t>送货信息：即完善收货信息；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微软雅黑" charset="0"/>
                <a:ea typeface="微软雅黑" charset="0"/>
                <a:cs typeface="微软雅黑" charset="0"/>
              </a:rPr>
              <a:t>4.  </a:t>
            </a:r>
            <a:r>
              <a:rPr lang="zh-CN" altLang="en-US" sz="1400" b="1" dirty="0">
                <a:latin typeface="微软雅黑" charset="0"/>
                <a:ea typeface="微软雅黑" charset="0"/>
                <a:cs typeface="微软雅黑" charset="0"/>
              </a:rPr>
              <a:t>化学品库存上限：如管理方设置了某类化学品存量上限，则课题组需要通过申请的方式满足采购需求。如管理方未设置，则无需处理申请</a:t>
            </a:r>
            <a:r>
              <a:rPr lang="zh-CN" altLang="en-US" sz="1400" b="1" dirty="0" smtClean="0">
                <a:latin typeface="微软雅黑" charset="0"/>
                <a:ea typeface="微软雅黑" charset="0"/>
                <a:cs typeface="微软雅黑" charset="0"/>
              </a:rPr>
              <a:t>；</a:t>
            </a:r>
            <a:endParaRPr lang="zh-CN" altLang="en-US" sz="1400" b="1" dirty="0">
              <a:latin typeface="微软雅黑" charset="0"/>
              <a:ea typeface="微软雅黑" charset="0"/>
              <a:cs typeface="微软雅黑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642918"/>
            <a:ext cx="9156993" cy="38868"/>
            <a:chOff x="-36512" y="1013868"/>
            <a:chExt cx="9156993" cy="38868"/>
          </a:xfrm>
        </p:grpSpPr>
        <p:sp>
          <p:nvSpPr>
            <p:cNvPr id="9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3793" name="Picture 1" descr="C:\Users\admin\AppData\Roaming\Tencent\Users\47010700\QQ\WinTemp\RichOle\[G5@SGNA41PJ45ACV3{ZGE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4"/>
            <a:ext cx="7929618" cy="369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0100" y="5286388"/>
            <a:ext cx="66437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150000"/>
              </a:lnSpc>
              <a:buAutoNum type="arabicPeriod" startAt="5"/>
            </a:pPr>
            <a:r>
              <a:rPr lang="zh-CN" altLang="en-US" sz="1400" b="1" dirty="0" smtClean="0">
                <a:latin typeface="微软雅黑" charset="0"/>
                <a:ea typeface="微软雅黑" charset="0"/>
                <a:cs typeface="微软雅黑" charset="0"/>
              </a:rPr>
              <a:t>发票信息：即完善学校开票信息，以便供应商开具发票</a:t>
            </a:r>
            <a:endParaRPr lang="en-US" altLang="zh-CN" sz="1400" b="1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indent="-342900">
              <a:lnSpc>
                <a:spcPct val="150000"/>
              </a:lnSpc>
              <a:buFontTx/>
              <a:buAutoNum type="arabicPeriod" startAt="5"/>
            </a:pPr>
            <a:r>
              <a:rPr lang="zh-CN" altLang="en-US" sz="1400" b="1" dirty="0" smtClean="0">
                <a:latin typeface="微软雅黑" charset="0"/>
                <a:ea typeface="微软雅黑" charset="0"/>
                <a:cs typeface="微软雅黑" charset="0"/>
              </a:rPr>
              <a:t>标签管理：即可以将想标注想提醒的内容设置颜色标签，设置后相应订单显示相应颜色的标记。</a:t>
            </a:r>
            <a:endParaRPr lang="en-US" altLang="zh-CN" sz="1400" b="1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indent="-342900">
              <a:lnSpc>
                <a:spcPct val="150000"/>
              </a:lnSpc>
              <a:buAutoNum type="arabicPeriod" startAt="5"/>
            </a:pPr>
            <a:r>
              <a:rPr lang="zh-CN" altLang="en-US" sz="1400" b="1" dirty="0" smtClean="0">
                <a:latin typeface="微软雅黑" charset="0"/>
                <a:ea typeface="微软雅黑" charset="0"/>
                <a:cs typeface="微软雅黑" charset="0"/>
              </a:rPr>
              <a:t>切换分组、退出分组</a:t>
            </a:r>
            <a:endParaRPr lang="zh-CN" altLang="en-US" sz="1400" b="1" dirty="0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3" name="Picture 1" descr="C:\Users\admin\AppData\Roaming\Tencent\Users\47010700\QQ\WinTemp\RichOle\[G5@SGNA41PJ45ACV3{ZGE8.png"/>
          <p:cNvPicPr>
            <a:picLocks noChangeAspect="1" noChangeArrowheads="1"/>
          </p:cNvPicPr>
          <p:nvPr/>
        </p:nvPicPr>
        <p:blipFill>
          <a:blip r:embed="rId2"/>
          <a:srcRect l="48246"/>
          <a:stretch>
            <a:fillRect/>
          </a:stretch>
        </p:blipFill>
        <p:spPr bwMode="auto">
          <a:xfrm>
            <a:off x="571472" y="1214422"/>
            <a:ext cx="4214842" cy="3796342"/>
          </a:xfrm>
          <a:prstGeom prst="rect">
            <a:avLst/>
          </a:prstGeom>
          <a:noFill/>
        </p:spPr>
      </p:pic>
      <p:sp>
        <p:nvSpPr>
          <p:cNvPr id="4" name="文本框 1"/>
          <p:cNvSpPr txBox="1"/>
          <p:nvPr/>
        </p:nvSpPr>
        <p:spPr>
          <a:xfrm>
            <a:off x="364109" y="98854"/>
            <a:ext cx="335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</a:rPr>
              <a:t>（二）</a:t>
            </a: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  <a:sym typeface="+mn-ea"/>
              </a:rPr>
              <a:t>课题组信息设置</a:t>
            </a:r>
            <a:endParaRPr lang="en-US" altLang="zh-CN" sz="2400" dirty="0">
              <a:latin typeface="微软雅黑" charset="0"/>
              <a:ea typeface="微软雅黑" charset="0"/>
              <a:cs typeface="微软雅黑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642918"/>
            <a:ext cx="9156993" cy="38868"/>
            <a:chOff x="-36512" y="1013868"/>
            <a:chExt cx="9156993" cy="38868"/>
          </a:xfrm>
        </p:grpSpPr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8" name="Picture 1" descr="C:\Users\admin\AppData\Roaming\Tencent\Users\47010700\QQ\WinTemp\RichOle\00))9(38_[]_%H4[8XH_YSY.png"/>
          <p:cNvPicPr>
            <a:picLocks noChangeAspect="1" noChangeArrowheads="1"/>
          </p:cNvPicPr>
          <p:nvPr/>
        </p:nvPicPr>
        <p:blipFill>
          <a:blip r:embed="rId3"/>
          <a:srcRect l="-4762" r="2277" b="-4000"/>
          <a:stretch>
            <a:fillRect/>
          </a:stretch>
        </p:blipFill>
        <p:spPr bwMode="auto">
          <a:xfrm>
            <a:off x="5214942" y="1142984"/>
            <a:ext cx="3214710" cy="3883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3857652" cy="28575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4282" y="857232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添加组员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 descr="C:\Users\admin\AppData\Roaming\Tencent\Users\30475678\QQ\WinTemp\RichOle\Y0$0%QPV~K)DKORYM724@BL.pn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CustomData="http://www.wps.cn/officeDocument/2013/wpsCustomData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0="urn:schemas-microsoft-com:office:word" xmlns:w14="http://schemas.microsoft.com/office/word/2010/wordml" xmlns:w="http://schemas.openxmlformats.org/wordprocessingml/2006/main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5214942" y="1428736"/>
            <a:ext cx="2928958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 descr="C:\Users\admin\AppData\Roaming\Tencent\Users\30475678\QQ\WinTemp\RichOle\Y[DMT)OX3$C@QNI[2`LVB}O.pn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CustomData="http://www.wps.cn/officeDocument/2013/wpsCustomData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0="urn:schemas-microsoft-com:office:word" xmlns:w14="http://schemas.microsoft.com/office/word/2010/wordml" xmlns:w="http://schemas.openxmlformats.org/wordprocessingml/2006/main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5429256" y="4160812"/>
            <a:ext cx="2156346" cy="26971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右箭头 8"/>
          <p:cNvSpPr/>
          <p:nvPr/>
        </p:nvSpPr>
        <p:spPr>
          <a:xfrm>
            <a:off x="4429124" y="2946390"/>
            <a:ext cx="571504" cy="21431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6643702" y="3714752"/>
            <a:ext cx="142876" cy="357190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-12993" y="785794"/>
            <a:ext cx="9156993" cy="38868"/>
            <a:chOff x="-36512" y="1013868"/>
            <a:chExt cx="9156993" cy="38868"/>
          </a:xfrm>
        </p:grpSpPr>
        <p:sp>
          <p:nvSpPr>
            <p:cNvPr id="16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14282" y="0"/>
            <a:ext cx="8143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（二）课题组信息设置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权限设置</a:t>
            </a:r>
            <a:endParaRPr lang="en-US" altLang="zh-CN" sz="28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admin\AppData\Local\Temp\WeChat Files\ddd5618f71ecbf073b6178b174d8c9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928934"/>
            <a:ext cx="342902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34" y="1214422"/>
            <a:ext cx="77867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2400" b="1" dirty="0" smtClean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删除组员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）点击齿轮后点击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【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权限设置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】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2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）鼠标移出要删除成员名字上，点击名字右上角的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x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即可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 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000108"/>
            <a:ext cx="9156993" cy="38868"/>
            <a:chOff x="-36512" y="1013868"/>
            <a:chExt cx="9156993" cy="38868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14282" y="142852"/>
            <a:ext cx="8143932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（二）课题组基本信息设置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权限设置</a:t>
            </a:r>
            <a:endParaRPr lang="en-US" altLang="zh-CN" sz="28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571636"/>
          </a:xfrm>
        </p:spPr>
        <p:txBody>
          <a:bodyPr>
            <a:noAutofit/>
          </a:bodyPr>
          <a:lstStyle/>
          <a:p>
            <a:pPr algn="l">
              <a:lnSpc>
                <a:spcPts val="3800"/>
              </a:lnSpc>
            </a:pPr>
            <a:r>
              <a:rPr lang="en-US" altLang="zh-TW" sz="2400" b="1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TW" altLang="en-US" sz="2400" b="1" dirty="0" smtClean="0">
                <a:latin typeface="微软雅黑" pitchFamily="34" charset="-122"/>
                <a:ea typeface="微软雅黑" pitchFamily="34" charset="-122"/>
              </a:rPr>
              <a:t>分配</a:t>
            </a:r>
            <a:r>
              <a:rPr lang="zh-TW" altLang="en-US" sz="2400" b="1" dirty="0">
                <a:latin typeface="微软雅黑" pitchFamily="34" charset="-122"/>
                <a:ea typeface="微软雅黑" pitchFamily="34" charset="-122"/>
              </a:rPr>
              <a:t>权限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2400" dirty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TW" altLang="en-US" sz="2000" dirty="0" smtClean="0"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TW" altLang="en-US" sz="2000" dirty="0">
                <a:latin typeface="微软雅黑" pitchFamily="34" charset="-122"/>
                <a:ea typeface="微软雅黑" pitchFamily="34" charset="-122"/>
              </a:rPr>
              <a:t>齿轮后</a:t>
            </a:r>
            <a:r>
              <a:rPr lang="zh-TW" altLang="en-US" sz="2000" dirty="0" smtClean="0"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TW" altLang="en-US" sz="2000" dirty="0" smtClean="0">
                <a:latin typeface="微软雅黑" pitchFamily="34" charset="-122"/>
                <a:ea typeface="微软雅黑" pitchFamily="34" charset="-122"/>
              </a:rPr>
              <a:t>权限设置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en-US" sz="20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sz="2000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sz="2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TW" altLang="en-US" sz="2000" dirty="0" smtClean="0">
                <a:latin typeface="微软雅黑" pitchFamily="34" charset="-122"/>
                <a:ea typeface="微软雅黑" pitchFamily="34" charset="-122"/>
              </a:rPr>
              <a:t>拖</a:t>
            </a:r>
            <a:r>
              <a:rPr lang="zh-TW" altLang="en-US" sz="2000" dirty="0">
                <a:latin typeface="微软雅黑" pitchFamily="34" charset="-122"/>
                <a:ea typeface="微软雅黑" pitchFamily="34" charset="-122"/>
              </a:rPr>
              <a:t>拽右侧成员头像至相应权限处即</a:t>
            </a:r>
            <a:r>
              <a:rPr lang="zh-TW" altLang="en-US" sz="2000" dirty="0" smtClean="0">
                <a:latin typeface="微软雅黑" pitchFamily="34" charset="-122"/>
                <a:ea typeface="微软雅黑" pitchFamily="34" charset="-122"/>
              </a:rPr>
              <a:t>可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Foxmail20200504103152"/>
          <p:cNvPicPr/>
          <p:nvPr/>
        </p:nvPicPr>
        <p:blipFill>
          <a:blip r:embed="rId2"/>
          <a:srcRect l="833"/>
          <a:stretch>
            <a:fillRect/>
          </a:stretch>
        </p:blipFill>
        <p:spPr>
          <a:xfrm>
            <a:off x="285720" y="2786058"/>
            <a:ext cx="8501122" cy="3143272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000108"/>
            <a:ext cx="9156993" cy="38868"/>
            <a:chOff x="-36512" y="1013868"/>
            <a:chExt cx="9156993" cy="38868"/>
          </a:xfrm>
        </p:grpSpPr>
        <p:sp>
          <p:nvSpPr>
            <p:cNvPr id="9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42844" y="214290"/>
            <a:ext cx="8143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（二）课题组信息设置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权限设置</a:t>
            </a:r>
            <a:endParaRPr lang="en-US" altLang="zh-CN" sz="28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85728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隶书" pitchFamily="49" charset="-122"/>
                <a:ea typeface="隶书" pitchFamily="49" charset="-122"/>
              </a:rPr>
              <a:t>主要内容</a:t>
            </a:r>
            <a:endParaRPr lang="zh-CN" altLang="en-US" sz="54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1714488"/>
            <a:ext cx="60722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. 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什么是低值易耗品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二</a:t>
            </a: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. 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低值易耗品管理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三</a:t>
            </a: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. 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管理平台基本操作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四</a:t>
            </a: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. 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如何线上购买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五</a:t>
            </a: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. 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如何补录备案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357298"/>
            <a:ext cx="9156993" cy="38868"/>
            <a:chOff x="-36512" y="1013868"/>
            <a:chExt cx="9156993" cy="38868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571900" cy="725470"/>
          </a:xfrm>
        </p:spPr>
        <p:txBody>
          <a:bodyPr>
            <a:normAutofit/>
          </a:bodyPr>
          <a:lstStyle/>
          <a:p>
            <a:pPr algn="l"/>
            <a:r>
              <a:rPr lang="en-US" altLang="zh-TW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*</a:t>
            </a:r>
            <a:r>
              <a:rPr lang="zh-TW" altLang="en-US" sz="3200" dirty="0" smtClean="0">
                <a:latin typeface="微软雅黑" pitchFamily="34" charset="-122"/>
                <a:ea typeface="微软雅黑" pitchFamily="34" charset="-122"/>
              </a:rPr>
              <a:t>权限解释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142984"/>
            <a:ext cx="9156993" cy="38868"/>
            <a:chOff x="-36512" y="1013868"/>
            <a:chExt cx="9156993" cy="38868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71472" y="1500174"/>
            <a:ext cx="8286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*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确认订单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：被授权人可对线上订单（自购订单）进行确认订单的操作（需要与经费授权结合使用）；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 订出订单：被授权人可对自购订单进行审核（类似确认订单）；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*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确认收货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：可以对订单进行收货的操作；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*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订单支付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：可以对订单进行支付的操作；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 管理订单：包含以上所有权限，适用于一次性分配常用权限；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 订单标签：被授权人可以定义标签与使用标签标记订单；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*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人员管理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：被授权人可以添加成员并分配成员权限（不包含经费授权）；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 发票信息：有完善发票信息的权限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*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竞价管理：可以对竞价模块有发起竞价、确认订单的权限。</a:t>
            </a:r>
            <a:endParaRPr lang="zh-CN" altLang="en-US" sz="2000" dirty="0">
              <a:latin typeface="微软雅黑" charset="0"/>
              <a:ea typeface="微软雅黑" charset="0"/>
              <a:cs typeface="微软雅黑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000108"/>
            <a:ext cx="9156993" cy="38868"/>
            <a:chOff x="-36512" y="1013868"/>
            <a:chExt cx="9156993" cy="38868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42844" y="214290"/>
            <a:ext cx="8143932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（二）课题组信息设置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基本信息</a:t>
            </a:r>
            <a:endParaRPr lang="en-US" altLang="zh-CN" sz="28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66900"/>
            <a:ext cx="5081609" cy="381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000108"/>
            <a:ext cx="9156993" cy="38868"/>
            <a:chOff x="-36512" y="1013868"/>
            <a:chExt cx="9156993" cy="38868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42844" y="214290"/>
            <a:ext cx="8143932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（二）课题组信息设置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送货信息</a:t>
            </a:r>
            <a:endParaRPr lang="en-US" altLang="zh-CN" sz="28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C:\Users\admin\AppData\Roaming\Tencent\Users\30475678\QQ\WinTemp\RichOle\QN`P38(Y`UYET6[NC8KC{88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CustomData="http://www.wps.cn/officeDocument/2013/wpsCustomData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0="urn:schemas-microsoft-com:office:word" xmlns:w14="http://schemas.microsoft.com/office/word/2010/wordml" xmlns:w="http://schemas.openxmlformats.org/wordprocessingml/2006/main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>
          <a:xfrm>
            <a:off x="571472" y="1857364"/>
            <a:ext cx="7929618" cy="2571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000108"/>
            <a:ext cx="9156993" cy="38868"/>
            <a:chOff x="-36512" y="1013868"/>
            <a:chExt cx="9156993" cy="38868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42844" y="214290"/>
            <a:ext cx="8143932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（二）课题组信息设置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化学品库存上限</a:t>
            </a:r>
            <a:endParaRPr lang="en-US" altLang="zh-CN" sz="28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52" name="Picture 4" descr="D:\低值易耗品系统new\操作手册\存量上限修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658225" cy="461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56578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组合 3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000108"/>
            <a:ext cx="9156993" cy="38868"/>
            <a:chOff x="-36512" y="1013868"/>
            <a:chExt cx="9156993" cy="38868"/>
          </a:xfrm>
        </p:grpSpPr>
        <p:sp>
          <p:nvSpPr>
            <p:cNvPr id="9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42844" y="214290"/>
            <a:ext cx="8143932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（二）课题组信息设置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化学品库存上限</a:t>
            </a:r>
            <a:endParaRPr lang="en-US" altLang="zh-CN" sz="28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000108"/>
            <a:ext cx="9156993" cy="38868"/>
            <a:chOff x="-36512" y="1013868"/>
            <a:chExt cx="9156993" cy="38868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42844" y="214290"/>
            <a:ext cx="8143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（三）存货管理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位置管理（存放地址）</a:t>
            </a:r>
            <a:endParaRPr lang="en-US" altLang="zh-CN" sz="28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0417" name="Picture 1" descr="C:\Users\admin\AppData\Roaming\Tencent\Users\47010700\QQ\WinTemp\RichOle\X3~WKXZW(1UC@TR1R7E%W{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857628"/>
            <a:ext cx="5741624" cy="2571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4071942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位置设置：</a:t>
            </a:r>
            <a:endParaRPr lang="en-US" altLang="zh-CN" sz="24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       1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）课题组负责人</a:t>
            </a:r>
            <a:endParaRPr lang="en-US" altLang="zh-CN" sz="20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       2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）有权限的组员</a:t>
            </a:r>
            <a:endParaRPr lang="zh-CN" altLang="en-US" sz="20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0419" name="Picture 3" descr="C:\Users\admin\AppData\Roaming\Tencent\Users\47010700\QQ\WinTemp\RichOle\C8AZ()7}(N_1{N6]2I4QKW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8326092" cy="2345439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428596" y="3071810"/>
            <a:ext cx="6508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库存管理</a:t>
            </a: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TW" altLang="en-US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齿轮</a:t>
            </a:r>
            <a:r>
              <a:rPr lang="zh-CN" altLang="en-US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设置</a:t>
            </a: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权限设置</a:t>
            </a:r>
            <a:endParaRPr lang="zh-CN" altLang="en-US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8596" y="21429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</a:rPr>
              <a:t>（三）经费</a:t>
            </a:r>
            <a:r>
              <a:rPr lang="zh-CN" altLang="en-US" sz="2400" dirty="0">
                <a:latin typeface="微软雅黑" charset="0"/>
                <a:ea typeface="微软雅黑" charset="0"/>
                <a:cs typeface="微软雅黑" charset="0"/>
              </a:rPr>
              <a:t>管理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928670"/>
            <a:ext cx="4500594" cy="293082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8596" y="1214422"/>
            <a:ext cx="36433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1. </a:t>
            </a:r>
            <a:r>
              <a:rPr lang="en-US" altLang="zh-CN" sz="2400" dirty="0" err="1" smtClean="0">
                <a:latin typeface="微软雅黑" charset="0"/>
                <a:ea typeface="微软雅黑" charset="0"/>
                <a:cs typeface="微软雅黑" charset="0"/>
              </a:rPr>
              <a:t>经费管理</a:t>
            </a: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——</a:t>
            </a:r>
            <a:r>
              <a:rPr lang="en-US" altLang="zh-CN" sz="2400" dirty="0" err="1" smtClean="0">
                <a:latin typeface="微软雅黑" charset="0"/>
                <a:ea typeface="微软雅黑" charset="0"/>
                <a:cs typeface="微软雅黑" charset="0"/>
              </a:rPr>
              <a:t>设置</a:t>
            </a: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——</a:t>
            </a:r>
            <a:r>
              <a:rPr lang="en-US" altLang="zh-CN" sz="2400" dirty="0" err="1" smtClean="0">
                <a:latin typeface="微软雅黑" charset="0"/>
                <a:ea typeface="微软雅黑" charset="0"/>
                <a:cs typeface="微软雅黑" charset="0"/>
              </a:rPr>
              <a:t>同步经费</a:t>
            </a:r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</a:rPr>
              <a:t>；</a:t>
            </a:r>
            <a:endParaRPr lang="zh-CN" altLang="en-US" sz="2400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2</a:t>
            </a:r>
            <a:r>
              <a:rPr lang="en-US" altLang="zh-CN" sz="2400" dirty="0">
                <a:latin typeface="微软雅黑" charset="0"/>
                <a:ea typeface="微软雅黑" charset="0"/>
                <a:cs typeface="微软雅黑" charset="0"/>
              </a:rPr>
              <a:t>. </a:t>
            </a:r>
            <a:r>
              <a:rPr lang="en-US" altLang="zh-CN" sz="2400" dirty="0" err="1" smtClean="0">
                <a:latin typeface="微软雅黑" charset="0"/>
                <a:ea typeface="微软雅黑" charset="0"/>
                <a:cs typeface="微软雅黑" charset="0"/>
              </a:rPr>
              <a:t>经费管理</a:t>
            </a: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 ——</a:t>
            </a:r>
            <a:r>
              <a:rPr lang="en-US" altLang="zh-CN" sz="2400" dirty="0" err="1" smtClean="0">
                <a:latin typeface="微软雅黑" charset="0"/>
                <a:ea typeface="微软雅黑" charset="0"/>
                <a:cs typeface="微软雅黑" charset="0"/>
              </a:rPr>
              <a:t>设置</a:t>
            </a: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——</a:t>
            </a:r>
            <a:r>
              <a:rPr lang="en-US" altLang="zh-CN" sz="2400" dirty="0" err="1" smtClean="0">
                <a:latin typeface="微软雅黑" charset="0"/>
                <a:ea typeface="微软雅黑" charset="0"/>
                <a:cs typeface="微软雅黑" charset="0"/>
              </a:rPr>
              <a:t>权限设置</a:t>
            </a: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——</a:t>
            </a:r>
            <a:r>
              <a:rPr lang="en-US" altLang="zh-CN" sz="2400" dirty="0" err="1" smtClean="0">
                <a:latin typeface="微软雅黑" charset="0"/>
                <a:ea typeface="微软雅黑" charset="0"/>
                <a:cs typeface="微软雅黑" charset="0"/>
              </a:rPr>
              <a:t>管理经费，可以赋予成员查看经费的权限</a:t>
            </a: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 smtClean="0">
                <a:latin typeface="微软雅黑" charset="0"/>
                <a:ea typeface="微软雅黑" charset="0"/>
                <a:cs typeface="微软雅黑" charset="0"/>
              </a:rPr>
              <a:t>否则其他成员</a:t>
            </a: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，</a:t>
            </a:r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</a:rPr>
              <a:t>点击</a:t>
            </a: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”</a:t>
            </a:r>
            <a:r>
              <a:rPr lang="en-US" altLang="zh-CN" sz="2400" dirty="0" err="1" smtClean="0">
                <a:latin typeface="微软雅黑" charset="0"/>
                <a:ea typeface="微软雅黑" charset="0"/>
                <a:cs typeface="微软雅黑" charset="0"/>
              </a:rPr>
              <a:t>经费管理</a:t>
            </a: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”, </a:t>
            </a:r>
            <a:r>
              <a:rPr lang="en-US" altLang="zh-CN" sz="2400" dirty="0" err="1" smtClean="0">
                <a:latin typeface="微软雅黑" charset="0"/>
                <a:ea typeface="微软雅黑" charset="0"/>
                <a:cs typeface="微软雅黑" charset="0"/>
              </a:rPr>
              <a:t>显示</a:t>
            </a:r>
            <a:r>
              <a:rPr lang="en-US" altLang="zh-CN" sz="2400" dirty="0" err="1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</a:rPr>
              <a:t>“您的权限不足，请联系管理员</a:t>
            </a:r>
            <a:r>
              <a:rPr lang="en-US" altLang="zh-CN" sz="2400" dirty="0" smtClean="0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</a:rPr>
              <a:t>”</a:t>
            </a:r>
            <a:endParaRPr lang="zh-CN" altLang="en-US" sz="2400" dirty="0">
              <a:solidFill>
                <a:srgbClr val="C00000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4143380"/>
            <a:ext cx="4357718" cy="2302189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-12993" y="785794"/>
            <a:ext cx="9156993" cy="38868"/>
            <a:chOff x="-36512" y="1013868"/>
            <a:chExt cx="9156993" cy="38868"/>
          </a:xfrm>
        </p:grpSpPr>
        <p:sp>
          <p:nvSpPr>
            <p:cNvPr id="10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WeChat007d54f581e8ecab28b15421fea89f9a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214422"/>
            <a:ext cx="4429156" cy="445846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29256" y="1357298"/>
            <a:ext cx="30003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3. 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【经费管理】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——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【自有经费】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和【授权经费】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。自有经费：财务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系统同步过来的经费和补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录时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自建的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经费（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Lab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开头）；</a:t>
            </a:r>
            <a:endParaRPr lang="zh-CN" altLang="en-US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4.  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自建经费不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支持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”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授权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"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。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自有经费支持一级授权和二级授权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，选择要授权经费，点击红色的“授权”；</a:t>
            </a:r>
            <a:endParaRPr lang="zh-CN" altLang="en-US" dirty="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428596" y="21429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</a:rPr>
              <a:t>（三）经费</a:t>
            </a:r>
            <a:r>
              <a:rPr lang="zh-CN" altLang="en-US" sz="2400" dirty="0">
                <a:latin typeface="微软雅黑" charset="0"/>
                <a:ea typeface="微软雅黑" charset="0"/>
                <a:cs typeface="微软雅黑" charset="0"/>
              </a:rPr>
              <a:t>管理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-12993" y="785794"/>
            <a:ext cx="9156993" cy="38868"/>
            <a:chOff x="-36512" y="1013868"/>
            <a:chExt cx="9156993" cy="38868"/>
          </a:xfrm>
        </p:grpSpPr>
        <p:sp>
          <p:nvSpPr>
            <p:cNvPr id="9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428596" y="28572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</a:rPr>
              <a:t>（三）经费</a:t>
            </a:r>
            <a:r>
              <a:rPr lang="zh-CN" altLang="en-US" sz="2400" dirty="0">
                <a:latin typeface="微软雅黑" charset="0"/>
                <a:ea typeface="微软雅黑" charset="0"/>
                <a:cs typeface="微软雅黑" charset="0"/>
              </a:rPr>
              <a:t>管理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-12993" y="928670"/>
            <a:ext cx="9156993" cy="38868"/>
            <a:chOff x="-36512" y="1013868"/>
            <a:chExt cx="9156993" cy="38868"/>
          </a:xfrm>
        </p:grpSpPr>
        <p:sp>
          <p:nvSpPr>
            <p:cNvPr id="4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5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409313"/>
            <a:ext cx="3929090" cy="446319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000628" y="1214422"/>
            <a:ext cx="3429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charset="0"/>
                <a:ea typeface="微软雅黑" charset="0"/>
                <a:cs typeface="微软雅黑" charset="0"/>
              </a:rPr>
              <a:t>5. 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一级授权：</a:t>
            </a:r>
            <a:r>
              <a:rPr lang="en-US" altLang="zh-CN" sz="2000" dirty="0" err="1" smtClean="0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</a:rPr>
              <a:t>老师或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</a:rPr>
              <a:t>组内</a:t>
            </a:r>
            <a:r>
              <a:rPr lang="en-US" altLang="zh-CN" sz="2000" dirty="0" err="1" smtClean="0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</a:rPr>
              <a:t>学生</a:t>
            </a:r>
            <a:r>
              <a:rPr lang="en-US" altLang="zh-CN" sz="2000" dirty="0" err="1" smtClean="0">
                <a:latin typeface="微软雅黑" charset="0"/>
                <a:ea typeface="微软雅黑" charset="0"/>
                <a:cs typeface="微软雅黑" charset="0"/>
              </a:rPr>
              <a:t>；二级授权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：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</a:rPr>
              <a:t>老师</a:t>
            </a:r>
            <a:r>
              <a:rPr lang="en-US" altLang="zh-CN" sz="2000" dirty="0" smtClean="0">
                <a:latin typeface="微软雅黑" charset="0"/>
                <a:ea typeface="微软雅黑" charset="0"/>
                <a:cs typeface="微软雅黑" charset="0"/>
              </a:rPr>
              <a:t>（</a:t>
            </a:r>
            <a:r>
              <a:rPr lang="en-US" altLang="zh-CN" sz="2000" dirty="0" err="1" smtClean="0">
                <a:latin typeface="微软雅黑" charset="0"/>
                <a:ea typeface="微软雅黑" charset="0"/>
                <a:cs typeface="微软雅黑" charset="0"/>
              </a:rPr>
              <a:t>不能授权给学生</a:t>
            </a:r>
            <a:r>
              <a:rPr lang="en-US" altLang="zh-CN" sz="2000" dirty="0" smtClean="0">
                <a:latin typeface="微软雅黑" charset="0"/>
                <a:ea typeface="微软雅黑" charset="0"/>
                <a:cs typeface="微软雅黑" charset="0"/>
              </a:rPr>
              <a:t>），</a:t>
            </a:r>
            <a:r>
              <a:rPr lang="en-US" altLang="zh-CN" sz="2000" dirty="0" err="1" smtClean="0">
                <a:latin typeface="微软雅黑" charset="0"/>
                <a:ea typeface="微软雅黑" charset="0"/>
                <a:cs typeface="微软雅黑" charset="0"/>
              </a:rPr>
              <a:t>老师再次授权给</a:t>
            </a:r>
            <a:r>
              <a:rPr lang="en-US" altLang="zh-CN" sz="2000" dirty="0" err="1" smtClean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自建课题组内</a:t>
            </a:r>
            <a:r>
              <a:rPr lang="en-US" altLang="zh-CN" sz="2000" dirty="0" err="1" smtClean="0">
                <a:latin typeface="微软雅黑" charset="0"/>
                <a:ea typeface="微软雅黑" charset="0"/>
                <a:cs typeface="微软雅黑" charset="0"/>
              </a:rPr>
              <a:t>其他老师或学生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；</a:t>
            </a:r>
          </a:p>
          <a:p>
            <a:pPr>
              <a:lnSpc>
                <a:spcPct val="150000"/>
              </a:lnSpc>
            </a:pPr>
            <a:endParaRPr lang="zh-CN" altLang="en-US" sz="1200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charset="0"/>
                <a:ea typeface="微软雅黑" charset="0"/>
                <a:cs typeface="微软雅黑" charset="0"/>
              </a:rPr>
              <a:t>6.  *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被授权人：输入工号或学号，检索出被授权人，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</a:rPr>
              <a:t>需点击下拉菜单中的姓名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才能建立链接；</a:t>
            </a:r>
            <a:endParaRPr lang="zh-CN" altLang="en-US" sz="2000" dirty="0">
              <a:latin typeface="微软雅黑" charset="0"/>
              <a:ea typeface="微软雅黑" charset="0"/>
              <a:cs typeface="微软雅黑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000108"/>
            <a:ext cx="4357718" cy="2709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572132" y="1285860"/>
            <a:ext cx="30003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7.  </a:t>
            </a:r>
            <a:r>
              <a:rPr lang="en-US" altLang="zh-CN" dirty="0" err="1">
                <a:latin typeface="微软雅黑" charset="0"/>
                <a:ea typeface="微软雅黑" charset="0"/>
                <a:cs typeface="微软雅黑" charset="0"/>
              </a:rPr>
              <a:t>在【自有经费】下点击某一经费详细页面，下方“授权记录”处展示所有授权过的经费记录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。</a:t>
            </a:r>
            <a:r>
              <a:rPr lang="en-US" altLang="zh-CN" dirty="0" err="1">
                <a:latin typeface="微软雅黑" charset="0"/>
                <a:ea typeface="微软雅黑" charset="0"/>
                <a:cs typeface="微软雅黑" charset="0"/>
              </a:rPr>
              <a:t>如需取消授权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，可点击后面“取消授权”；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8.  </a:t>
            </a:r>
            <a:r>
              <a:rPr lang="en-US" altLang="zh-CN" dirty="0" err="1">
                <a:latin typeface="微软雅黑" charset="0"/>
                <a:ea typeface="微软雅黑" charset="0"/>
                <a:cs typeface="微软雅黑" charset="0"/>
              </a:rPr>
              <a:t>如果【经费管理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】-【</a:t>
            </a:r>
            <a:r>
              <a:rPr lang="en-US" altLang="zh-CN" dirty="0" err="1">
                <a:latin typeface="微软雅黑" charset="0"/>
                <a:ea typeface="微软雅黑" charset="0"/>
                <a:cs typeface="微软雅黑" charset="0"/>
              </a:rPr>
              <a:t>授权经费】下可以看到经费项目有“授权”标识，即代表此经费是可以再次授权的二级经费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786190"/>
            <a:ext cx="4429156" cy="28519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2"/>
          <p:cNvSpPr txBox="1"/>
          <p:nvPr/>
        </p:nvSpPr>
        <p:spPr>
          <a:xfrm>
            <a:off x="428596" y="28572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</a:rPr>
              <a:t>（三）经费</a:t>
            </a:r>
            <a:r>
              <a:rPr lang="zh-CN" altLang="en-US" sz="2400" dirty="0">
                <a:latin typeface="微软雅黑" charset="0"/>
                <a:ea typeface="微软雅黑" charset="0"/>
                <a:cs typeface="微软雅黑" charset="0"/>
              </a:rPr>
              <a:t>管理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-12993" y="928670"/>
            <a:ext cx="9156993" cy="38868"/>
            <a:chOff x="-36512" y="1013868"/>
            <a:chExt cx="9156993" cy="38868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348" y="1714488"/>
            <a:ext cx="7715304" cy="4000528"/>
          </a:xfrm>
        </p:spPr>
        <p:txBody>
          <a:bodyPr>
            <a:noAutofit/>
          </a:bodyPr>
          <a:lstStyle/>
          <a:p>
            <a:pPr marL="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p"/>
            </a:pPr>
            <a:r>
              <a:rPr lang="zh-CN" altLang="en-US" sz="2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教学科研材料</a:t>
            </a:r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</a:rPr>
              <a:t>：化学品、生物试剂、试剂盒、气体、化肥、农药、饲料、种子种苗等</a:t>
            </a:r>
            <a:endParaRPr lang="en-US" altLang="zh-CN" sz="2600" dirty="0" smtClean="0">
              <a:latin typeface="微软雅黑" pitchFamily="34" charset="-122"/>
              <a:ea typeface="微软雅黑" pitchFamily="34" charset="-122"/>
            </a:endParaRPr>
          </a:p>
          <a:p>
            <a:pPr marL="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p"/>
            </a:pPr>
            <a:r>
              <a:rPr lang="zh-CN" altLang="en-US" sz="2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低值品</a:t>
            </a:r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</a:rPr>
              <a:t>：低值仪器仪表、工具、量具、科教器具等</a:t>
            </a:r>
            <a:endParaRPr lang="en-US" altLang="zh-CN" sz="2600" dirty="0" smtClean="0">
              <a:latin typeface="微软雅黑" pitchFamily="34" charset="-122"/>
              <a:ea typeface="微软雅黑" pitchFamily="34" charset="-122"/>
            </a:endParaRPr>
          </a:p>
          <a:p>
            <a:pPr marL="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p"/>
            </a:pPr>
            <a:r>
              <a:rPr lang="zh-CN" altLang="en-US" sz="2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易耗品</a:t>
            </a:r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</a:rPr>
              <a:t>：玻璃器皿、零配件（含部分维修配件）、实验小动植物等</a:t>
            </a:r>
            <a:endParaRPr lang="zh-CN" altLang="en-US" sz="26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357298"/>
            <a:ext cx="9156993" cy="38868"/>
            <a:chOff x="-36512" y="1013868"/>
            <a:chExt cx="9156993" cy="38868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85720" y="285728"/>
            <a:ext cx="4643470" cy="793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en-US" altLang="zh-CN" sz="3600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什么是低值易耗品</a:t>
            </a:r>
            <a:endParaRPr lang="en-US" altLang="zh-CN" sz="36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5786454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摘自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华南农业大学教学科研材料、低值品、易耗品管理实施细则（试行）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14282" y="142852"/>
            <a:ext cx="371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四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. 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如何线上购买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组合 7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-12993" y="928670"/>
            <a:ext cx="9156993" cy="38868"/>
            <a:chOff x="-36512" y="1013868"/>
            <a:chExt cx="9156993" cy="38868"/>
          </a:xfrm>
        </p:grpSpPr>
        <p:sp>
          <p:nvSpPr>
            <p:cNvPr id="9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049" name="Picture 1" descr="C:\Users\admin\AppData\Roaming\Tencent\Users\47010700\QQ\WinTemp\RichOle\$2SG8{3Z3[Q3~H00H`E6ZW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64334"/>
            <a:ext cx="7557803" cy="4163893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1000100" y="5072074"/>
            <a:ext cx="7358114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282" y="142852"/>
            <a:ext cx="6143668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四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. 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如何线上购买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基理线上采购</a:t>
            </a:r>
            <a:endParaRPr lang="en-US" altLang="zh-CN" sz="20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-12993" y="1000108"/>
            <a:ext cx="9156993" cy="38868"/>
            <a:chOff x="-36512" y="1013868"/>
            <a:chExt cx="9156993" cy="38868"/>
          </a:xfrm>
        </p:grpSpPr>
        <p:sp>
          <p:nvSpPr>
            <p:cNvPr id="4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5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8" name="Rectangle 8"/>
          <p:cNvSpPr/>
          <p:nvPr/>
        </p:nvSpPr>
        <p:spPr>
          <a:xfrm>
            <a:off x="642910" y="1576976"/>
            <a:ext cx="1000132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搜索</a:t>
            </a:r>
            <a:endParaRPr lang="en-US" altLang="zh-CN" sz="2400" b="1" dirty="0" smtClean="0">
              <a:solidFill>
                <a:schemeClr val="bg1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商品</a:t>
            </a:r>
            <a:endParaRPr lang="en-US" sz="2400" b="1" dirty="0">
              <a:solidFill>
                <a:schemeClr val="bg1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sp>
        <p:nvSpPr>
          <p:cNvPr id="35" name="燕尾形 34"/>
          <p:cNvSpPr/>
          <p:nvPr/>
        </p:nvSpPr>
        <p:spPr>
          <a:xfrm rot="5400000">
            <a:off x="7286016" y="2785085"/>
            <a:ext cx="364154" cy="220023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857356" y="1862728"/>
            <a:ext cx="435722" cy="334566"/>
            <a:chOff x="1884766" y="2094302"/>
            <a:chExt cx="435722" cy="334566"/>
          </a:xfrm>
        </p:grpSpPr>
        <p:sp>
          <p:nvSpPr>
            <p:cNvPr id="26" name="燕尾形 25"/>
            <p:cNvSpPr/>
            <p:nvPr/>
          </p:nvSpPr>
          <p:spPr>
            <a:xfrm>
              <a:off x="1884766" y="2094302"/>
              <a:ext cx="248818" cy="32201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燕尾形 52"/>
            <p:cNvSpPr/>
            <p:nvPr/>
          </p:nvSpPr>
          <p:spPr>
            <a:xfrm>
              <a:off x="2071670" y="2106856"/>
              <a:ext cx="248818" cy="32201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4" name="Rectangle 8"/>
          <p:cNvSpPr/>
          <p:nvPr/>
        </p:nvSpPr>
        <p:spPr>
          <a:xfrm>
            <a:off x="2500298" y="1651039"/>
            <a:ext cx="1214446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加入购物车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4044470" y="1934166"/>
            <a:ext cx="443542" cy="328735"/>
            <a:chOff x="4044470" y="2071678"/>
            <a:chExt cx="443542" cy="328735"/>
          </a:xfrm>
        </p:grpSpPr>
        <p:sp>
          <p:nvSpPr>
            <p:cNvPr id="29" name="燕尾形 28"/>
            <p:cNvSpPr/>
            <p:nvPr/>
          </p:nvSpPr>
          <p:spPr>
            <a:xfrm>
              <a:off x="4044470" y="2078401"/>
              <a:ext cx="248818" cy="32201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燕尾形 54"/>
            <p:cNvSpPr/>
            <p:nvPr/>
          </p:nvSpPr>
          <p:spPr>
            <a:xfrm>
              <a:off x="4239194" y="2071678"/>
              <a:ext cx="248818" cy="32201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6" name="Rectangle 8"/>
          <p:cNvSpPr/>
          <p:nvPr/>
        </p:nvSpPr>
        <p:spPr>
          <a:xfrm>
            <a:off x="4786314" y="1657707"/>
            <a:ext cx="1214446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去购物车结算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sp>
        <p:nvSpPr>
          <p:cNvPr id="57" name="Rectangle 8"/>
          <p:cNvSpPr/>
          <p:nvPr/>
        </p:nvSpPr>
        <p:spPr>
          <a:xfrm>
            <a:off x="6786578" y="3229343"/>
            <a:ext cx="121444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生成</a:t>
            </a:r>
            <a:endParaRPr lang="en-US" altLang="zh-CN" sz="2400" b="1" dirty="0" smtClean="0">
              <a:solidFill>
                <a:schemeClr val="bg1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订单</a:t>
            </a:r>
            <a:endParaRPr lang="en-US" sz="2400" b="1" dirty="0">
              <a:solidFill>
                <a:schemeClr val="bg1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sp>
        <p:nvSpPr>
          <p:cNvPr id="60" name="Rectangle 8"/>
          <p:cNvSpPr/>
          <p:nvPr/>
        </p:nvSpPr>
        <p:spPr>
          <a:xfrm>
            <a:off x="6858016" y="1586269"/>
            <a:ext cx="121444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立即</a:t>
            </a:r>
            <a:endParaRPr lang="en-US" altLang="zh-CN" sz="2400" b="1" dirty="0" smtClean="0">
              <a:solidFill>
                <a:schemeClr val="bg1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结算</a:t>
            </a:r>
            <a:endParaRPr lang="en-US" sz="2400" b="1" dirty="0">
              <a:solidFill>
                <a:schemeClr val="bg1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6215074" y="1872021"/>
            <a:ext cx="443542" cy="328735"/>
            <a:chOff x="4044470" y="2071678"/>
            <a:chExt cx="443542" cy="328735"/>
          </a:xfrm>
        </p:grpSpPr>
        <p:sp>
          <p:nvSpPr>
            <p:cNvPr id="62" name="燕尾形 61"/>
            <p:cNvSpPr/>
            <p:nvPr/>
          </p:nvSpPr>
          <p:spPr>
            <a:xfrm>
              <a:off x="4044470" y="2078401"/>
              <a:ext cx="248818" cy="32201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燕尾形 62"/>
            <p:cNvSpPr/>
            <p:nvPr/>
          </p:nvSpPr>
          <p:spPr>
            <a:xfrm>
              <a:off x="4239194" y="2071678"/>
              <a:ext cx="248818" cy="32201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 rot="10800000">
            <a:off x="6200160" y="3534257"/>
            <a:ext cx="443542" cy="328735"/>
            <a:chOff x="4044470" y="2071678"/>
            <a:chExt cx="443542" cy="328735"/>
          </a:xfrm>
        </p:grpSpPr>
        <p:sp>
          <p:nvSpPr>
            <p:cNvPr id="65" name="燕尾形 64"/>
            <p:cNvSpPr/>
            <p:nvPr/>
          </p:nvSpPr>
          <p:spPr>
            <a:xfrm>
              <a:off x="4044470" y="2078401"/>
              <a:ext cx="248818" cy="32201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燕尾形 65"/>
            <p:cNvSpPr/>
            <p:nvPr/>
          </p:nvSpPr>
          <p:spPr>
            <a:xfrm>
              <a:off x="4239194" y="2071678"/>
              <a:ext cx="248818" cy="32201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7" name="Rectangle 8"/>
          <p:cNvSpPr/>
          <p:nvPr/>
        </p:nvSpPr>
        <p:spPr>
          <a:xfrm>
            <a:off x="5072066" y="3229343"/>
            <a:ext cx="1000132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确认订单</a:t>
            </a:r>
            <a:endParaRPr lang="en-US" sz="2400" b="1" dirty="0">
              <a:solidFill>
                <a:schemeClr val="bg1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sp>
        <p:nvSpPr>
          <p:cNvPr id="68" name="Rectangle 8"/>
          <p:cNvSpPr/>
          <p:nvPr/>
        </p:nvSpPr>
        <p:spPr>
          <a:xfrm>
            <a:off x="3512321" y="3362926"/>
            <a:ext cx="988241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确认订</a:t>
            </a:r>
            <a:endParaRPr lang="en-US" altLang="zh-CN" b="1" dirty="0" smtClean="0">
              <a:solidFill>
                <a:srgbClr val="C00000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r>
              <a:rPr lang="zh-CN" altLang="en-US" b="1" dirty="0" smtClean="0">
                <a:solidFill>
                  <a:srgbClr val="C0000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单</a:t>
            </a:r>
            <a:r>
              <a:rPr lang="zh-CN" altLang="en-US" b="1" dirty="0">
                <a:solidFill>
                  <a:srgbClr val="C0000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发货</a:t>
            </a:r>
            <a:endParaRPr lang="en-US" b="1" dirty="0">
              <a:solidFill>
                <a:srgbClr val="C00000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 rot="10800000">
            <a:off x="4557086" y="3577240"/>
            <a:ext cx="443542" cy="328735"/>
            <a:chOff x="4044470" y="2071678"/>
            <a:chExt cx="443542" cy="328735"/>
          </a:xfrm>
        </p:grpSpPr>
        <p:sp>
          <p:nvSpPr>
            <p:cNvPr id="70" name="燕尾形 69"/>
            <p:cNvSpPr/>
            <p:nvPr/>
          </p:nvSpPr>
          <p:spPr>
            <a:xfrm>
              <a:off x="4044470" y="2078401"/>
              <a:ext cx="248818" cy="32201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燕尾形 70"/>
            <p:cNvSpPr/>
            <p:nvPr/>
          </p:nvSpPr>
          <p:spPr>
            <a:xfrm>
              <a:off x="4239194" y="2071678"/>
              <a:ext cx="248818" cy="32201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2" name="Rectangle 8"/>
          <p:cNvSpPr/>
          <p:nvPr/>
        </p:nvSpPr>
        <p:spPr>
          <a:xfrm>
            <a:off x="642910" y="3291488"/>
            <a:ext cx="1285884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货物验收</a:t>
            </a:r>
            <a:endParaRPr lang="en-US" altLang="zh-CN" sz="2000" b="1" dirty="0" smtClean="0">
              <a:solidFill>
                <a:schemeClr val="bg1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r>
              <a:rPr lang="zh-CN" altLang="en-US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确认收货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grpSp>
        <p:nvGrpSpPr>
          <p:cNvPr id="73" name="组合 72"/>
          <p:cNvGrpSpPr/>
          <p:nvPr/>
        </p:nvGrpSpPr>
        <p:grpSpPr>
          <a:xfrm rot="10800000">
            <a:off x="2143109" y="3505802"/>
            <a:ext cx="443542" cy="328735"/>
            <a:chOff x="4044470" y="2071678"/>
            <a:chExt cx="443542" cy="328735"/>
          </a:xfrm>
        </p:grpSpPr>
        <p:sp>
          <p:nvSpPr>
            <p:cNvPr id="74" name="燕尾形 73"/>
            <p:cNvSpPr/>
            <p:nvPr/>
          </p:nvSpPr>
          <p:spPr>
            <a:xfrm>
              <a:off x="4044470" y="2078401"/>
              <a:ext cx="248818" cy="32201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燕尾形 74"/>
            <p:cNvSpPr/>
            <p:nvPr/>
          </p:nvSpPr>
          <p:spPr>
            <a:xfrm>
              <a:off x="4239194" y="2071678"/>
              <a:ext cx="248818" cy="32201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6" name="燕尾形 75"/>
          <p:cNvSpPr/>
          <p:nvPr/>
        </p:nvSpPr>
        <p:spPr>
          <a:xfrm rot="5400000">
            <a:off x="1070911" y="4356721"/>
            <a:ext cx="364154" cy="220023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7" name="Rectangle 8"/>
          <p:cNvSpPr/>
          <p:nvPr/>
        </p:nvSpPr>
        <p:spPr>
          <a:xfrm>
            <a:off x="785786" y="4720248"/>
            <a:ext cx="928694" cy="9194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确认付款</a:t>
            </a:r>
            <a:endParaRPr lang="en-US" sz="2400" b="1" dirty="0">
              <a:solidFill>
                <a:schemeClr val="tx1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sp>
        <p:nvSpPr>
          <p:cNvPr id="78" name="Oval 6"/>
          <p:cNvSpPr/>
          <p:nvPr/>
        </p:nvSpPr>
        <p:spPr>
          <a:xfrm>
            <a:off x="2380233" y="4777636"/>
            <a:ext cx="749841" cy="8091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商家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9" name="Rectangle 8"/>
          <p:cNvSpPr/>
          <p:nvPr/>
        </p:nvSpPr>
        <p:spPr>
          <a:xfrm>
            <a:off x="3214678" y="4720248"/>
            <a:ext cx="1479396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生成结算单并开具发票寄至资产处</a:t>
            </a:r>
            <a:endParaRPr lang="en-US" b="1" dirty="0">
              <a:solidFill>
                <a:srgbClr val="C00000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1857356" y="5006000"/>
            <a:ext cx="435722" cy="334566"/>
            <a:chOff x="1884766" y="2094302"/>
            <a:chExt cx="435722" cy="334566"/>
          </a:xfrm>
        </p:grpSpPr>
        <p:sp>
          <p:nvSpPr>
            <p:cNvPr id="81" name="燕尾形 80"/>
            <p:cNvSpPr/>
            <p:nvPr/>
          </p:nvSpPr>
          <p:spPr>
            <a:xfrm>
              <a:off x="1884766" y="2094302"/>
              <a:ext cx="248818" cy="32201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燕尾形 81"/>
            <p:cNvSpPr/>
            <p:nvPr/>
          </p:nvSpPr>
          <p:spPr>
            <a:xfrm>
              <a:off x="2071670" y="2106856"/>
              <a:ext cx="248818" cy="32201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5" name="Oval 6"/>
          <p:cNvSpPr/>
          <p:nvPr/>
        </p:nvSpPr>
        <p:spPr>
          <a:xfrm>
            <a:off x="5286380" y="4791686"/>
            <a:ext cx="1140999" cy="80913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资产处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6" name="Rectangle 8"/>
          <p:cNvSpPr/>
          <p:nvPr/>
        </p:nvSpPr>
        <p:spPr>
          <a:xfrm>
            <a:off x="6500826" y="4720248"/>
            <a:ext cx="714380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303C4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审核订单报销</a:t>
            </a:r>
            <a:endParaRPr lang="en-US" b="1" dirty="0">
              <a:solidFill>
                <a:srgbClr val="303C41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sp>
        <p:nvSpPr>
          <p:cNvPr id="87" name="Oval 6"/>
          <p:cNvSpPr/>
          <p:nvPr/>
        </p:nvSpPr>
        <p:spPr>
          <a:xfrm>
            <a:off x="2726503" y="3291488"/>
            <a:ext cx="749841" cy="8091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商家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4786314" y="5006000"/>
            <a:ext cx="443542" cy="328735"/>
            <a:chOff x="4044470" y="2071678"/>
            <a:chExt cx="443542" cy="328735"/>
          </a:xfrm>
        </p:grpSpPr>
        <p:sp>
          <p:nvSpPr>
            <p:cNvPr id="89" name="燕尾形 88"/>
            <p:cNvSpPr/>
            <p:nvPr/>
          </p:nvSpPr>
          <p:spPr>
            <a:xfrm>
              <a:off x="4044470" y="2078401"/>
              <a:ext cx="248818" cy="32201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0" name="燕尾形 89"/>
            <p:cNvSpPr/>
            <p:nvPr/>
          </p:nvSpPr>
          <p:spPr>
            <a:xfrm>
              <a:off x="4239194" y="2071678"/>
              <a:ext cx="248818" cy="322012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5357818" y="2577108"/>
            <a:ext cx="35719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1</a:t>
            </a:r>
            <a:endParaRPr lang="zh-CN" altLang="en-US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ozuka Mincho Pro H" pitchFamily="18" charset="-128"/>
              <a:ea typeface="Kozuka Mincho Pro H" pitchFamily="18" charset="-128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00100" y="2577108"/>
            <a:ext cx="35719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2</a:t>
            </a:r>
            <a:endParaRPr lang="zh-CN" altLang="en-US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ozuka Mincho Pro H" pitchFamily="18" charset="-128"/>
              <a:ea typeface="Kozuka Mincho Pro H" pitchFamily="18" charset="-128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00100" y="4077306"/>
            <a:ext cx="35719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3</a:t>
            </a:r>
            <a:endParaRPr lang="zh-CN" altLang="en-US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ozuka Mincho Pro H" pitchFamily="18" charset="-128"/>
              <a:ea typeface="Kozuka Mincho Pro H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4917" y="1323340"/>
            <a:ext cx="3369469" cy="203422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2910" y="1285860"/>
            <a:ext cx="38576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200" dirty="0">
                <a:latin typeface="微软雅黑" charset="0"/>
                <a:ea typeface="微软雅黑" charset="0"/>
                <a:cs typeface="微软雅黑" charset="0"/>
              </a:rPr>
              <a:t>1.  </a:t>
            </a:r>
            <a:r>
              <a:rPr lang="en-US" altLang="zh-CN" sz="2200" dirty="0" err="1">
                <a:latin typeface="微软雅黑" charset="0"/>
                <a:ea typeface="微软雅黑" charset="0"/>
                <a:cs typeface="微软雅黑" charset="0"/>
              </a:rPr>
              <a:t>点击订单管理</a:t>
            </a:r>
            <a:r>
              <a:rPr lang="en-US" altLang="zh-CN" sz="2200" dirty="0">
                <a:latin typeface="微软雅黑" charset="0"/>
                <a:ea typeface="微软雅黑" charset="0"/>
                <a:cs typeface="微软雅黑" charset="0"/>
              </a:rPr>
              <a:t> → </a:t>
            </a:r>
            <a:r>
              <a:rPr lang="en-US" altLang="zh-CN" sz="2200" dirty="0" err="1">
                <a:latin typeface="微软雅黑" charset="0"/>
                <a:ea typeface="微软雅黑" charset="0"/>
                <a:cs typeface="微软雅黑" charset="0"/>
              </a:rPr>
              <a:t>我要采购</a:t>
            </a:r>
            <a:r>
              <a:rPr lang="en-US" altLang="zh-CN" sz="2200" dirty="0">
                <a:latin typeface="微软雅黑" charset="0"/>
                <a:ea typeface="微软雅黑" charset="0"/>
                <a:cs typeface="微软雅黑" charset="0"/>
              </a:rPr>
              <a:t> → </a:t>
            </a:r>
            <a:r>
              <a:rPr lang="en-US" altLang="zh-CN" sz="2200" dirty="0" err="1">
                <a:latin typeface="微软雅黑" charset="0"/>
                <a:ea typeface="微软雅黑" charset="0"/>
                <a:cs typeface="微软雅黑" charset="0"/>
              </a:rPr>
              <a:t>可按品名</a:t>
            </a:r>
            <a:r>
              <a:rPr lang="zh-CN" altLang="en-US" sz="2200" dirty="0">
                <a:latin typeface="微软雅黑" charset="0"/>
                <a:ea typeface="微软雅黑" charset="0"/>
                <a:cs typeface="微软雅黑" charset="0"/>
              </a:rPr>
              <a:t>、</a:t>
            </a:r>
            <a:r>
              <a:rPr lang="en-US" altLang="zh-CN" sz="2200" dirty="0" err="1">
                <a:latin typeface="微软雅黑" charset="0"/>
                <a:ea typeface="微软雅黑" charset="0"/>
                <a:cs typeface="微软雅黑" charset="0"/>
              </a:rPr>
              <a:t>CAS号或货号搜索商品，也可直接搜索供应商</a:t>
            </a:r>
            <a:r>
              <a:rPr lang="zh-CN" altLang="en-US" sz="2200" dirty="0">
                <a:latin typeface="微软雅黑" charset="0"/>
                <a:ea typeface="微软雅黑" charset="0"/>
                <a:cs typeface="微软雅黑" charset="0"/>
              </a:rPr>
              <a:t>；</a:t>
            </a:r>
          </a:p>
          <a:p>
            <a:pPr algn="l">
              <a:lnSpc>
                <a:spcPct val="150000"/>
              </a:lnSpc>
            </a:pPr>
            <a:endParaRPr lang="zh-CN" altLang="en-US" sz="2200" dirty="0">
              <a:latin typeface="微软雅黑" charset="0"/>
              <a:ea typeface="微软雅黑" charset="0"/>
              <a:cs typeface="微软雅黑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200" dirty="0">
                <a:latin typeface="微软雅黑" charset="0"/>
                <a:ea typeface="微软雅黑" charset="0"/>
                <a:cs typeface="微软雅黑" charset="0"/>
              </a:rPr>
              <a:t>2.  </a:t>
            </a:r>
            <a:r>
              <a:rPr lang="en-US" altLang="zh-CN" sz="2200" dirty="0" err="1">
                <a:latin typeface="微软雅黑" charset="0"/>
                <a:ea typeface="微软雅黑" charset="0"/>
                <a:cs typeface="微软雅黑" charset="0"/>
              </a:rPr>
              <a:t>选中商品后点击“加入购物车”待购买商品全部加入购物车后，点击页面右上角购物车图标查看商品，点击“去购物车结算</a:t>
            </a:r>
            <a:r>
              <a:rPr lang="en-US" altLang="zh-CN" sz="2200" dirty="0">
                <a:latin typeface="微软雅黑" charset="0"/>
                <a:ea typeface="微软雅黑" charset="0"/>
                <a:cs typeface="微软雅黑" charset="0"/>
              </a:rPr>
              <a:t>”</a:t>
            </a:r>
            <a:r>
              <a:rPr lang="zh-CN" altLang="en-US" sz="2200" dirty="0">
                <a:latin typeface="微软雅黑" charset="0"/>
                <a:ea typeface="微软雅黑" charset="0"/>
                <a:cs typeface="微软雅黑" charset="0"/>
              </a:rPr>
              <a:t>；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4917" y="4024630"/>
            <a:ext cx="3369469" cy="23088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4282" y="142852"/>
            <a:ext cx="6143668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四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. 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如何线上购买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基理线上采购</a:t>
            </a:r>
            <a:endParaRPr lang="en-US" altLang="zh-CN" sz="20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-12993" y="928670"/>
            <a:ext cx="9156993" cy="38868"/>
            <a:chOff x="-36512" y="1013868"/>
            <a:chExt cx="9156993" cy="38868"/>
          </a:xfrm>
        </p:grpSpPr>
        <p:sp>
          <p:nvSpPr>
            <p:cNvPr id="9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071546"/>
            <a:ext cx="7500990" cy="292895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8596" y="3929066"/>
            <a:ext cx="8358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>
                <a:latin typeface="微软雅黑" charset="0"/>
                <a:ea typeface="微软雅黑" charset="0"/>
                <a:cs typeface="微软雅黑" charset="0"/>
              </a:rPr>
              <a:t>3.  </a:t>
            </a: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</a:rPr>
              <a:t>在购物车中会跳出“议价”弹窗提示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，如</a:t>
            </a: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</a:rPr>
              <a:t>对产品价格有异议，可勾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选。</a:t>
            </a:r>
          </a:p>
          <a:p>
            <a:pPr algn="l">
              <a:lnSpc>
                <a:spcPct val="150000"/>
              </a:lnSpc>
            </a:pP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此时购物车内商品可进行增减数量的操作，确认无误点击“立即结算”；</a:t>
            </a:r>
          </a:p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en-US" altLang="zh-CN" sz="2000" dirty="0" smtClean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*</a:t>
            </a:r>
            <a:r>
              <a:rPr lang="zh-CN" altLang="en-US" sz="2000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勾选议价后，</a:t>
            </a: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生成的议价单以Q开头，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  <a:sym typeface="+mn-ea"/>
              </a:rPr>
              <a:t>在“订单列表”</a:t>
            </a: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的“议价商品”中可查看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  <a:sym typeface="+mn-ea"/>
              </a:rPr>
              <a:t>。待</a:t>
            </a: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供应商定价后，对议价单的价格确认无误，可点击生成订单（以</a:t>
            </a:r>
            <a:r>
              <a:rPr lang="en-US" altLang="zh-CN" sz="20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M</a:t>
            </a: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开头）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  <a:sym typeface="+mn-ea"/>
              </a:rPr>
              <a:t>；</a:t>
            </a:r>
            <a:endParaRPr lang="en-US" altLang="zh-CN" sz="2000" dirty="0">
              <a:latin typeface="微软雅黑" charset="0"/>
              <a:ea typeface="微软雅黑" charset="0"/>
              <a:cs typeface="微软雅黑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-12993" y="785794"/>
            <a:ext cx="9156993" cy="38868"/>
            <a:chOff x="-36512" y="1013868"/>
            <a:chExt cx="9156993" cy="38868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14282" y="71414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基理线上采购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5720" y="1071546"/>
            <a:ext cx="414340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charset="0"/>
                <a:ea typeface="微软雅黑" charset="0"/>
                <a:cs typeface="微软雅黑" charset="0"/>
              </a:rPr>
              <a:t>4.  </a:t>
            </a:r>
            <a:r>
              <a:rPr lang="en-US" altLang="zh-CN" sz="2000" dirty="0" err="1" smtClean="0">
                <a:latin typeface="微软雅黑" charset="0"/>
                <a:ea typeface="微软雅黑" charset="0"/>
                <a:cs typeface="微软雅黑" charset="0"/>
              </a:rPr>
              <a:t>点击“立即结算”后进入生成订单页面，完善基本信息，点击页面下方的“生成订单</a:t>
            </a:r>
            <a:r>
              <a:rPr lang="en-US" altLang="zh-CN" sz="2000" dirty="0" smtClean="0">
                <a:latin typeface="微软雅黑" charset="0"/>
                <a:ea typeface="微软雅黑" charset="0"/>
                <a:cs typeface="微软雅黑" charset="0"/>
              </a:rPr>
              <a:t>”，</a:t>
            </a:r>
            <a:r>
              <a:rPr lang="en-US" altLang="zh-CN" sz="2000" dirty="0" err="1" smtClean="0">
                <a:latin typeface="微软雅黑" charset="0"/>
                <a:ea typeface="微软雅黑" charset="0"/>
                <a:cs typeface="微软雅黑" charset="0"/>
              </a:rPr>
              <a:t>生成单号以M开头的订单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；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*操作“确认订单”的人员称为“下单人”</a:t>
            </a:r>
            <a:endParaRPr lang="zh-CN" altLang="en-US" sz="2000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5.  经费负责人</a:t>
            </a: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</a:rPr>
              <a:t>（或被授权的“确认订单人”）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登陆后，</a:t>
            </a:r>
            <a:r>
              <a:rPr lang="en-US" altLang="zh-CN" sz="2000" dirty="0" err="1" smtClean="0">
                <a:latin typeface="微软雅黑" charset="0"/>
                <a:ea typeface="微软雅黑" charset="0"/>
                <a:cs typeface="微软雅黑" charset="0"/>
              </a:rPr>
              <a:t>点击订单列表</a:t>
            </a:r>
            <a:r>
              <a:rPr lang="en-US" altLang="zh-CN" sz="2000" dirty="0" err="1">
                <a:latin typeface="微软雅黑" charset="0"/>
                <a:ea typeface="微软雅黑" charset="0"/>
                <a:cs typeface="微软雅黑" charset="0"/>
              </a:rPr>
              <a:t>，点击状态为“申购中”的订单右侧“操作”按钮，选择确认订单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；</a:t>
            </a:r>
            <a:endParaRPr lang="en-US" altLang="zh-CN" sz="2000" dirty="0" smtClean="0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643314"/>
            <a:ext cx="4071966" cy="2594683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-12993" y="785794"/>
            <a:ext cx="9156993" cy="38868"/>
            <a:chOff x="-36512" y="1013868"/>
            <a:chExt cx="9156993" cy="38868"/>
          </a:xfrm>
        </p:grpSpPr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14282" y="71414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基理线上采购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071546"/>
            <a:ext cx="4257199" cy="21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0034" y="928670"/>
            <a:ext cx="35719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 smtClean="0">
                <a:latin typeface="微软雅黑" charset="0"/>
                <a:ea typeface="微软雅黑" charset="0"/>
                <a:cs typeface="微软雅黑" charset="0"/>
              </a:rPr>
              <a:t>6.  </a:t>
            </a: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</a:rPr>
              <a:t>确认订单后，选择已有经费，相应金额的资金即被冻结，登陆财务系统可查看经费冻结情况。</a:t>
            </a: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*</a:t>
            </a: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</a:rPr>
              <a:t>如经费卡余额不足，则会提示“经费余额不足”，请更换已有经费；</a:t>
            </a:r>
          </a:p>
          <a:p>
            <a:pPr algn="l">
              <a:lnSpc>
                <a:spcPct val="150000"/>
              </a:lnSpc>
            </a:pPr>
            <a:endParaRPr lang="zh-CN" altLang="en-US" sz="2000" dirty="0">
              <a:latin typeface="微软雅黑" charset="0"/>
              <a:ea typeface="微软雅黑" charset="0"/>
              <a:cs typeface="微软雅黑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dirty="0" smtClean="0">
                <a:latin typeface="微软雅黑" charset="0"/>
                <a:ea typeface="微软雅黑" charset="0"/>
                <a:cs typeface="微软雅黑" charset="0"/>
              </a:rPr>
              <a:t>7.  </a:t>
            </a:r>
            <a:r>
              <a:rPr lang="en-US" altLang="zh-CN" sz="2000" dirty="0" err="1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订单确认后，订单状态为“待审核</a:t>
            </a:r>
            <a:r>
              <a:rPr lang="en-US" altLang="zh-CN" sz="2000" dirty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”，</a:t>
            </a:r>
            <a:r>
              <a:rPr lang="en-US" altLang="zh-CN" sz="20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1-2</a:t>
            </a: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分钟后</a:t>
            </a:r>
            <a:r>
              <a:rPr lang="en-US" altLang="zh-CN" sz="2000" dirty="0" err="1">
                <a:latin typeface="微软雅黑" charset="0"/>
                <a:ea typeface="微软雅黑" charset="0"/>
                <a:cs typeface="微软雅黑" charset="0"/>
              </a:rPr>
              <a:t>刷新页面，订单状态</a:t>
            </a: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</a:rPr>
              <a:t>即</a:t>
            </a:r>
            <a:r>
              <a:rPr lang="en-US" altLang="zh-CN" sz="2000" dirty="0" err="1">
                <a:latin typeface="微软雅黑" charset="0"/>
                <a:ea typeface="微软雅黑" charset="0"/>
                <a:cs typeface="微软雅黑" charset="0"/>
              </a:rPr>
              <a:t>为“待供应商确认</a:t>
            </a:r>
            <a:r>
              <a:rPr lang="en-US" altLang="zh-CN" sz="2000" dirty="0" smtClean="0">
                <a:latin typeface="微软雅黑" charset="0"/>
                <a:ea typeface="微软雅黑" charset="0"/>
                <a:cs typeface="微软雅黑" charset="0"/>
              </a:rPr>
              <a:t>”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；</a:t>
            </a:r>
            <a:endParaRPr lang="zh-CN" altLang="en-US" sz="2000" dirty="0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714356"/>
            <a:ext cx="3929090" cy="31432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4071942"/>
            <a:ext cx="4389321" cy="214314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642918"/>
            <a:ext cx="9156993" cy="38868"/>
            <a:chOff x="-36512" y="1013868"/>
            <a:chExt cx="9156993" cy="38868"/>
          </a:xfrm>
        </p:grpSpPr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14282" y="0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基理线上采购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5786" y="928670"/>
            <a:ext cx="76438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zh-CN" sz="2000" dirty="0" smtClean="0">
                <a:latin typeface="微软雅黑" charset="0"/>
                <a:ea typeface="微软雅黑" charset="0"/>
                <a:cs typeface="微软雅黑" charset="0"/>
              </a:rPr>
              <a:t>8.  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供应商发货，</a:t>
            </a: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</a:rPr>
              <a:t>在线上即操作“发货”，订单状态显示“已发货”、“待付款”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；</a:t>
            </a:r>
            <a:endParaRPr lang="en-US" altLang="zh-CN" sz="2000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000" dirty="0" smtClean="0"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*</a:t>
            </a:r>
            <a:r>
              <a:rPr lang="en-US" altLang="zh-CN" sz="2000" dirty="0" err="1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操作以下“确认收货”的人员称为“收货人</a:t>
            </a:r>
            <a:r>
              <a:rPr lang="en-US" altLang="zh-CN" sz="2000" dirty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”；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charset="0"/>
                <a:ea typeface="微软雅黑" charset="0"/>
                <a:cs typeface="微软雅黑" charset="0"/>
                <a:sym typeface="+mn-ea"/>
              </a:rPr>
              <a:t>9. 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  <a:sym typeface="+mn-ea"/>
              </a:rPr>
              <a:t>财务报销要求</a:t>
            </a:r>
            <a:r>
              <a:rPr lang="en-US" altLang="zh-CN" sz="2000" dirty="0" err="1" smtClean="0">
                <a:latin typeface="微软雅黑" charset="0"/>
                <a:ea typeface="微软雅黑" charset="0"/>
                <a:cs typeface="微软雅黑" charset="0"/>
              </a:rPr>
              <a:t>下单人</a:t>
            </a:r>
            <a:r>
              <a:rPr lang="en-US" altLang="zh-CN" sz="2000" dirty="0" err="1">
                <a:latin typeface="微软雅黑" charset="0"/>
                <a:ea typeface="微软雅黑" charset="0"/>
                <a:cs typeface="微软雅黑" charset="0"/>
              </a:rPr>
              <a:t>、收货人、审核人（</a:t>
            </a:r>
            <a:r>
              <a:rPr lang="en-US" altLang="zh-CN" sz="2000" dirty="0" err="1" smtClean="0">
                <a:latin typeface="微软雅黑" charset="0"/>
                <a:ea typeface="微软雅黑" charset="0"/>
                <a:cs typeface="微软雅黑" charset="0"/>
              </a:rPr>
              <a:t>即确认付款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人</a:t>
            </a:r>
            <a:r>
              <a:rPr lang="en-US" altLang="zh-CN" sz="2000" dirty="0" smtClean="0">
                <a:latin typeface="微软雅黑" charset="0"/>
                <a:ea typeface="微软雅黑" charset="0"/>
                <a:cs typeface="微软雅黑" charset="0"/>
              </a:rPr>
              <a:t>）</a:t>
            </a:r>
            <a:r>
              <a:rPr lang="en-US" altLang="zh-CN" sz="2000" dirty="0" err="1">
                <a:latin typeface="微软雅黑" charset="0"/>
                <a:ea typeface="微软雅黑" charset="0"/>
                <a:cs typeface="微软雅黑" charset="0"/>
              </a:rPr>
              <a:t>不能为同一人，所以</a:t>
            </a:r>
            <a:r>
              <a:rPr lang="en-US" altLang="zh-CN" sz="2000" dirty="0" smtClean="0">
                <a:latin typeface="微软雅黑" charset="0"/>
                <a:ea typeface="微软雅黑" charset="0"/>
                <a:cs typeface="微软雅黑" charset="0"/>
              </a:rPr>
              <a:t>“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确认</a:t>
            </a:r>
            <a:r>
              <a:rPr lang="en-US" altLang="zh-CN" sz="2000" dirty="0" err="1" smtClean="0">
                <a:latin typeface="微软雅黑" charset="0"/>
                <a:ea typeface="微软雅黑" charset="0"/>
                <a:cs typeface="微软雅黑" charset="0"/>
              </a:rPr>
              <a:t>收货</a:t>
            </a:r>
            <a:r>
              <a:rPr lang="en-US" altLang="zh-CN" sz="2000" dirty="0" err="1">
                <a:latin typeface="微软雅黑" charset="0"/>
                <a:ea typeface="微软雅黑" charset="0"/>
                <a:cs typeface="微软雅黑" charset="0"/>
              </a:rPr>
              <a:t>”</a:t>
            </a:r>
            <a:r>
              <a:rPr lang="en-US" altLang="zh-CN" sz="2000" dirty="0" err="1" smtClean="0">
                <a:latin typeface="微软雅黑" charset="0"/>
                <a:ea typeface="微软雅黑" charset="0"/>
                <a:cs typeface="微软雅黑" charset="0"/>
              </a:rPr>
              <a:t>应由组内其他成员进行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操作；</a:t>
            </a:r>
            <a:endParaRPr lang="zh-CN" altLang="en-US" sz="2000" dirty="0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571876"/>
            <a:ext cx="7000924" cy="278608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642918"/>
            <a:ext cx="9156993" cy="38868"/>
            <a:chOff x="-36512" y="1013868"/>
            <a:chExt cx="9156993" cy="38868"/>
          </a:xfrm>
        </p:grpSpPr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42910" y="0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基理线上采购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224" y="928670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*操作以下“确认付款”的人员称为“审核人”；</a:t>
            </a:r>
            <a:endParaRPr lang="zh-CN" altLang="en-US" sz="2000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charset="0"/>
                <a:ea typeface="微软雅黑" charset="0"/>
                <a:cs typeface="微软雅黑" charset="0"/>
              </a:rPr>
              <a:t>10.  </a:t>
            </a:r>
            <a:r>
              <a:rPr lang="en-US" altLang="zh-CN" sz="2000" dirty="0" err="1" smtClean="0">
                <a:latin typeface="微软雅黑" charset="0"/>
                <a:ea typeface="微软雅黑" charset="0"/>
                <a:cs typeface="微软雅黑" charset="0"/>
              </a:rPr>
              <a:t>组内第三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位</a:t>
            </a:r>
            <a:r>
              <a:rPr lang="en-US" altLang="zh-CN" sz="2000" dirty="0" err="1" smtClean="0">
                <a:latin typeface="微软雅黑" charset="0"/>
                <a:ea typeface="微软雅黑" charset="0"/>
                <a:cs typeface="微软雅黑" charset="0"/>
              </a:rPr>
              <a:t>成员登陆系统，并有“订单支付“的权限</a:t>
            </a:r>
            <a:r>
              <a:rPr lang="en-US" altLang="zh-CN" sz="2000" dirty="0" smtClean="0">
                <a:latin typeface="微软雅黑" charset="0"/>
                <a:ea typeface="微软雅黑" charset="0"/>
                <a:cs typeface="微软雅黑" charset="0"/>
              </a:rPr>
              <a:t>。“</a:t>
            </a:r>
            <a:r>
              <a:rPr lang="en-US" altLang="zh-CN" sz="2000" dirty="0" err="1" smtClean="0">
                <a:latin typeface="微软雅黑" charset="0"/>
                <a:ea typeface="微软雅黑" charset="0"/>
                <a:cs typeface="微软雅黑" charset="0"/>
              </a:rPr>
              <a:t>订单列表”中的“待付款”订单加入付款夹，生成付款单</a:t>
            </a:r>
            <a:r>
              <a:rPr lang="en-US" altLang="zh-CN" sz="2000" dirty="0" smtClean="0">
                <a:latin typeface="微软雅黑" charset="0"/>
                <a:ea typeface="微软雅黑" charset="0"/>
                <a:cs typeface="微软雅黑" charset="0"/>
              </a:rPr>
              <a:t>。</a:t>
            </a:r>
            <a:r>
              <a:rPr lang="en-US" altLang="zh-CN" sz="2000" dirty="0" err="1" smtClean="0">
                <a:latin typeface="微软雅黑" charset="0"/>
                <a:ea typeface="微软雅黑" charset="0"/>
                <a:cs typeface="微软雅黑" charset="0"/>
              </a:rPr>
              <a:t>也可以对单个订单进行“快捷支付</a:t>
            </a:r>
            <a:r>
              <a:rPr lang="en-US" altLang="zh-CN" sz="2000" dirty="0" smtClean="0">
                <a:latin typeface="微软雅黑" charset="0"/>
                <a:ea typeface="微软雅黑" charset="0"/>
                <a:cs typeface="微软雅黑" charset="0"/>
              </a:rPr>
              <a:t>”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；</a:t>
            </a:r>
            <a:endParaRPr lang="zh-CN" altLang="en-US" sz="2000" dirty="0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071810"/>
            <a:ext cx="7057534" cy="314327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642918"/>
            <a:ext cx="9156993" cy="38868"/>
            <a:chOff x="-36512" y="1013868"/>
            <a:chExt cx="9156993" cy="38868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14282" y="0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基理线上采购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7224" y="1214423"/>
            <a:ext cx="71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 smtClean="0">
                <a:latin typeface="微软雅黑" charset="0"/>
                <a:ea typeface="微软雅黑" charset="0"/>
                <a:cs typeface="微软雅黑" charset="0"/>
              </a:rPr>
              <a:t>11.  </a:t>
            </a:r>
            <a:r>
              <a:rPr lang="en-US" altLang="zh-CN" sz="2000" dirty="0" err="1">
                <a:latin typeface="微软雅黑" charset="0"/>
                <a:ea typeface="微软雅黑" charset="0"/>
                <a:cs typeface="微软雅黑" charset="0"/>
              </a:rPr>
              <a:t>生成的付款单以PM开头，可在“订单管理”下“付款管理</a:t>
            </a:r>
            <a:r>
              <a:rPr lang="en-US" altLang="zh-CN" sz="2000" dirty="0">
                <a:latin typeface="微软雅黑" charset="0"/>
                <a:ea typeface="微软雅黑" charset="0"/>
                <a:cs typeface="微软雅黑" charset="0"/>
              </a:rPr>
              <a:t>”</a:t>
            </a: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</a:rPr>
              <a:t>查看</a:t>
            </a:r>
            <a:r>
              <a:rPr lang="en-US" altLang="zh-CN" sz="2000" dirty="0">
                <a:latin typeface="微软雅黑" charset="0"/>
                <a:ea typeface="微软雅黑" charset="0"/>
                <a:cs typeface="微软雅黑" charset="0"/>
              </a:rPr>
              <a:t>，</a:t>
            </a:r>
            <a:r>
              <a:rPr lang="en-US" altLang="zh-CN" sz="2000" dirty="0" err="1">
                <a:latin typeface="微软雅黑" charset="0"/>
                <a:ea typeface="微软雅黑" charset="0"/>
                <a:cs typeface="微软雅黑" charset="0"/>
              </a:rPr>
              <a:t>订单状态变为“已付款</a:t>
            </a:r>
            <a:r>
              <a:rPr lang="en-US" altLang="zh-CN" sz="2000" dirty="0">
                <a:latin typeface="微软雅黑" charset="0"/>
                <a:ea typeface="微软雅黑" charset="0"/>
                <a:cs typeface="微软雅黑" charset="0"/>
              </a:rPr>
              <a:t>”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；</a:t>
            </a:r>
            <a:endParaRPr lang="zh-CN" altLang="en-US" sz="2000" dirty="0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714620"/>
            <a:ext cx="7072362" cy="2893128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746926"/>
            <a:ext cx="9156993" cy="38868"/>
            <a:chOff x="-36512" y="1013868"/>
            <a:chExt cx="9156993" cy="38868"/>
          </a:xfrm>
        </p:grpSpPr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85720" y="0"/>
            <a:ext cx="2571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基理线上采购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596" y="1071546"/>
            <a:ext cx="38576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12.  “</a:t>
            </a:r>
            <a:r>
              <a:rPr lang="en-US" altLang="zh-CN" sz="2400" dirty="0" err="1" smtClean="0">
                <a:latin typeface="微软雅黑" charset="0"/>
                <a:ea typeface="微软雅黑" charset="0"/>
                <a:cs typeface="微软雅黑" charset="0"/>
              </a:rPr>
              <a:t>已付款”状态的订单由供应商发起结算，结算申请推送至资产处，由资产处线上审核</a:t>
            </a: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。</a:t>
            </a:r>
            <a:r>
              <a:rPr lang="en-US" altLang="zh-CN" sz="2400" dirty="0" err="1" smtClean="0">
                <a:latin typeface="微软雅黑" charset="0"/>
                <a:ea typeface="微软雅黑" charset="0"/>
                <a:cs typeface="微软雅黑" charset="0"/>
              </a:rPr>
              <a:t>供应商寄送发票和结算单至资产处</a:t>
            </a:r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</a:rPr>
              <a:t>，资产处统一报销。</a:t>
            </a:r>
            <a:endParaRPr lang="en-US" altLang="zh-CN" sz="2400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</a:rPr>
              <a:t>*</a:t>
            </a:r>
            <a:r>
              <a:rPr lang="en-US" altLang="zh-CN" sz="2400" dirty="0" err="1" smtClean="0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</a:rPr>
              <a:t>课题组无需向供应商索取发票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</a:rPr>
              <a:t>和</a:t>
            </a:r>
            <a:r>
              <a:rPr lang="en-US" altLang="zh-CN" sz="2400" dirty="0" err="1" smtClean="0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</a:rPr>
              <a:t>财务处投递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</a:rPr>
              <a:t>报账</a:t>
            </a:r>
            <a:endParaRPr lang="en-US" altLang="zh-CN" sz="2400" dirty="0">
              <a:solidFill>
                <a:srgbClr val="C00000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57298"/>
            <a:ext cx="4214981" cy="35719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746926"/>
            <a:ext cx="9156993" cy="38868"/>
            <a:chOff x="-36512" y="1013868"/>
            <a:chExt cx="9156993" cy="38868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14282" y="104008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基理线上采购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4414" y="5715016"/>
            <a:ext cx="685804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* 60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天内对订单未支付，将限制此用户所在的课题组内所有成员下单。</a:t>
            </a:r>
            <a:endParaRPr lang="en-US" altLang="zh-CN" sz="2400" dirty="0">
              <a:latin typeface="微软雅黑" charset="0"/>
              <a:ea typeface="微软雅黑" charset="0"/>
              <a:cs typeface="微软雅黑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214422"/>
            <a:ext cx="9156993" cy="38868"/>
            <a:chOff x="-36512" y="1013868"/>
            <a:chExt cx="9156993" cy="38868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14282" y="214290"/>
            <a:ext cx="4643470" cy="793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en-US" altLang="zh-CN" sz="3600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什么是低值易耗品</a:t>
            </a:r>
            <a:endParaRPr lang="en-US" altLang="zh-CN" sz="3600" dirty="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/>
          <a:srcRect l="9000" r="11287" b="-8696"/>
          <a:stretch>
            <a:fillRect/>
          </a:stretch>
        </p:blipFill>
        <p:spPr bwMode="auto">
          <a:xfrm>
            <a:off x="785786" y="2143116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357686" y="1571612"/>
            <a:ext cx="4000528" cy="387934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  <a:spcAft>
                <a:spcPts val="1800"/>
              </a:spcAft>
            </a:pPr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 第二条 除当年度内</a:t>
            </a:r>
            <a:r>
              <a:rPr lang="zh-CN" altLang="en-US" sz="24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广东省财政厅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规定必须通过</a:t>
            </a:r>
            <a:r>
              <a:rPr lang="zh-CN" altLang="en-US" sz="24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集中采购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机构采购的低值易耗品外，凡使用学院管理的资金购置用于教学、科研、办公的低值易耗品，均适用于本细则。</a:t>
            </a:r>
            <a:endParaRPr lang="zh-CN" altLang="en-US" sz="2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746926"/>
            <a:ext cx="9156993" cy="38868"/>
            <a:chOff x="-36512" y="1013868"/>
            <a:chExt cx="9156993" cy="38868"/>
          </a:xfrm>
        </p:grpSpPr>
        <p:sp>
          <p:nvSpPr>
            <p:cNvPr id="3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4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85720" y="0"/>
            <a:ext cx="2571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基理线上采购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910" y="1071546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微软雅黑" pitchFamily="34" charset="-122"/>
                <a:ea typeface="微软雅黑" pitchFamily="34" charset="-122"/>
              </a:rPr>
              <a:t>13.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存货列表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库存列表</a:t>
            </a: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 ——</a:t>
            </a:r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</a:rPr>
              <a:t>点</a:t>
            </a: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“</a:t>
            </a:r>
            <a:r>
              <a:rPr lang="en-US" altLang="zh-CN" sz="2400" dirty="0" err="1" smtClean="0">
                <a:latin typeface="微软雅黑" charset="0"/>
                <a:ea typeface="微软雅黑" charset="0"/>
                <a:cs typeface="微软雅黑" charset="0"/>
              </a:rPr>
              <a:t>操作</a:t>
            </a: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”，</a:t>
            </a:r>
            <a:r>
              <a:rPr lang="en-US" altLang="zh-CN" sz="2400" dirty="0" err="1" smtClean="0">
                <a:latin typeface="微软雅黑" charset="0"/>
                <a:ea typeface="微软雅黑" charset="0"/>
                <a:cs typeface="微软雅黑" charset="0"/>
              </a:rPr>
              <a:t>选择</a:t>
            </a:r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</a:rPr>
              <a:t>“领用”</a:t>
            </a:r>
            <a:endParaRPr lang="zh-CN" altLang="en-US" sz="24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7858148" cy="320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1285852" y="5715016"/>
            <a:ext cx="6715172" cy="966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* 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管制类化学品如超过两个月未操作领用，系统将限制此课题组采购此类产品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746926"/>
            <a:ext cx="9156993" cy="38868"/>
            <a:chOff x="-36512" y="1013868"/>
            <a:chExt cx="9156993" cy="38868"/>
          </a:xfrm>
        </p:grpSpPr>
        <p:sp>
          <p:nvSpPr>
            <p:cNvPr id="3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4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14282" y="104008"/>
            <a:ext cx="2428892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竞价管理模块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071546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</a:rPr>
              <a:t>       若某一产品在平台搜索不到或者价格过高，采购人可以发布一个竞价信息，线上供应商去报价。最后采购人选中一个报价生成正式订单（自购订单）。</a:t>
            </a:r>
            <a:endParaRPr lang="zh-CN" altLang="en-US" sz="2400" dirty="0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4686"/>
            <a:ext cx="7446294" cy="258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r="1010"/>
          <a:stretch>
            <a:fillRect/>
          </a:stretch>
        </p:blipFill>
        <p:spPr bwMode="auto">
          <a:xfrm>
            <a:off x="1000100" y="1142984"/>
            <a:ext cx="7000924" cy="243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991"/>
          <a:stretch>
            <a:fillRect/>
          </a:stretch>
        </p:blipFill>
        <p:spPr bwMode="auto">
          <a:xfrm>
            <a:off x="928662" y="3714752"/>
            <a:ext cx="7138737" cy="284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4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746926"/>
            <a:ext cx="9156993" cy="38868"/>
            <a:chOff x="-36512" y="1013868"/>
            <a:chExt cx="9156993" cy="38868"/>
          </a:xfrm>
        </p:grpSpPr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14282" y="104008"/>
            <a:ext cx="2428892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竞价管理模块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258072" cy="796908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五</a:t>
            </a:r>
            <a:r>
              <a:rPr lang="en-US" altLang="zh-CN" sz="3600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如何补录备案</a:t>
            </a:r>
            <a:endParaRPr lang="zh-CN" altLang="en-US" sz="3600" dirty="0"/>
          </a:p>
        </p:txBody>
      </p:sp>
      <p:sp>
        <p:nvSpPr>
          <p:cNvPr id="4" name="内容占位符 3"/>
          <p:cNvSpPr txBox="1">
            <a:spLocks noGrp="1"/>
          </p:cNvSpPr>
          <p:nvPr>
            <p:ph idx="1"/>
          </p:nvPr>
        </p:nvSpPr>
        <p:spPr>
          <a:xfrm>
            <a:off x="285720" y="1214422"/>
            <a:ext cx="4572032" cy="941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TW" altLang="en-US" sz="2400" dirty="0" smtClean="0">
                <a:latin typeface="微软雅黑" pitchFamily="34" charset="-122"/>
                <a:ea typeface="微软雅黑" pitchFamily="34" charset="-122"/>
              </a:rPr>
              <a:t>点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TW" altLang="en-US" sz="2400" dirty="0" smtClean="0">
                <a:latin typeface="微软雅黑" pitchFamily="34" charset="-122"/>
                <a:ea typeface="微软雅黑" pitchFamily="34" charset="-122"/>
              </a:rPr>
              <a:t>添加自购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”，</a:t>
            </a:r>
            <a:r>
              <a:rPr lang="zh-TW" altLang="en-US" sz="2400" dirty="0" smtClean="0">
                <a:latin typeface="微软雅黑" pitchFamily="34" charset="-122"/>
                <a:ea typeface="微软雅黑" pitchFamily="34" charset="-122"/>
              </a:rPr>
              <a:t>填写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相应内容后</a:t>
            </a:r>
            <a:r>
              <a:rPr lang="zh-TW" altLang="en-US" sz="2400" dirty="0" smtClean="0"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en-US" sz="2400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TW" altLang="en-US" sz="2400" dirty="0" smtClean="0">
                <a:latin typeface="微软雅黑" pitchFamily="34" charset="-122"/>
                <a:ea typeface="微软雅黑" pitchFamily="34" charset="-122"/>
              </a:rPr>
              <a:t>提交</a:t>
            </a:r>
            <a:r>
              <a:rPr lang="en-US" sz="2400" dirty="0" smtClean="0">
                <a:latin typeface="微软雅黑" pitchFamily="34" charset="-122"/>
                <a:ea typeface="微软雅黑" pitchFamily="34" charset="-122"/>
              </a:rPr>
              <a:t>”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000108"/>
            <a:ext cx="9156993" cy="38868"/>
            <a:chOff x="-36512" y="1013868"/>
            <a:chExt cx="9156993" cy="38868"/>
          </a:xfrm>
        </p:grpSpPr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8" name="图片 7" descr="C:\Users\admin\AppData\Roaming\Tencent\Users\30475678\QQ\WinTemp\RichOle\@OUF@R]RP544N3Y(8`H{6`2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CustomData="http://www.wps.cn/officeDocument/2013/wpsCustomData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0="urn:schemas-microsoft-com:office:word" xmlns:w14="http://schemas.microsoft.com/office/word/2010/wordml" xmlns:w="http://schemas.openxmlformats.org/wordprocessingml/2006/main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>
          <a:xfrm>
            <a:off x="5786446" y="1142984"/>
            <a:ext cx="2225675" cy="121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dmin\AppData\Roaming\Tencent\Users\47010700\QQ\WinTemp\RichOle\}1(0E(K(RI8I5CK~`]9@20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428868"/>
            <a:ext cx="3500462" cy="4147225"/>
          </a:xfrm>
          <a:prstGeom prst="rect">
            <a:avLst/>
          </a:prstGeom>
          <a:noFill/>
        </p:spPr>
      </p:pic>
      <p:pic>
        <p:nvPicPr>
          <p:cNvPr id="1027" name="Picture 3" descr="C:\Users\admin\AppData\Roaming\Tencent\Users\47010700\QQ\WinTemp\RichOle\SG_M$GCQ5HX%M5EZ@6JA1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00305"/>
            <a:ext cx="3643338" cy="4092841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714348" y="2786058"/>
            <a:ext cx="2357454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86050" y="3143248"/>
            <a:ext cx="1366846" cy="35719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2844" y="142852"/>
            <a:ext cx="7258072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五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.</a:t>
            </a: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如何补录备案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000108"/>
            <a:ext cx="9156993" cy="38868"/>
            <a:chOff x="-36512" y="1013868"/>
            <a:chExt cx="9156993" cy="38868"/>
          </a:xfrm>
        </p:grpSpPr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63489" name="Picture 1" descr="C:\Users\admin\AppData\Roaming\Tencent\Users\47010700\QQ\WinTemp\RichOle\C_I~0J1BN3C@~B``MQKRR6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500174"/>
            <a:ext cx="8620107" cy="2327945"/>
          </a:xfrm>
          <a:prstGeom prst="rect">
            <a:avLst/>
          </a:prstGeom>
          <a:noFill/>
        </p:spPr>
      </p:pic>
      <p:pic>
        <p:nvPicPr>
          <p:cNvPr id="63490" name="Picture 2" descr="C:\Users\admin\AppData\Roaming\Tencent\Users\47010700\QQ\WinTemp\RichOle\A@BB49UHNG2}6Q2L]GHV}ZP.png"/>
          <p:cNvPicPr>
            <a:picLocks noChangeAspect="1" noChangeArrowheads="1"/>
          </p:cNvPicPr>
          <p:nvPr/>
        </p:nvPicPr>
        <p:blipFill>
          <a:blip r:embed="rId3"/>
          <a:srcRect t="4545"/>
          <a:stretch>
            <a:fillRect/>
          </a:stretch>
        </p:blipFill>
        <p:spPr bwMode="auto">
          <a:xfrm>
            <a:off x="571472" y="4143380"/>
            <a:ext cx="7743462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 descr="C:\Users\admin\AppData\Roaming\Tencent\Users\47010700\QQ\WinTemp\RichOle\OU0SPT3IXBZ`$KKR]8V(_6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85860"/>
            <a:ext cx="3538532" cy="2489189"/>
          </a:xfrm>
          <a:prstGeom prst="rect">
            <a:avLst/>
          </a:prstGeom>
          <a:noFill/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142844" y="142852"/>
            <a:ext cx="7258072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五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.</a:t>
            </a: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如何补录备案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000108"/>
            <a:ext cx="9156993" cy="38868"/>
            <a:chOff x="-36512" y="1013868"/>
            <a:chExt cx="9156993" cy="38868"/>
          </a:xfrm>
        </p:grpSpPr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内容占位符 3"/>
          <p:cNvSpPr txBox="1">
            <a:spLocks noGrp="1"/>
          </p:cNvSpPr>
          <p:nvPr>
            <p:ph idx="1"/>
          </p:nvPr>
        </p:nvSpPr>
        <p:spPr>
          <a:xfrm>
            <a:off x="428596" y="1571612"/>
            <a:ext cx="364333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TW" altLang="en-US" sz="2400" dirty="0" smtClean="0">
                <a:latin typeface="微软雅黑" pitchFamily="34" charset="-122"/>
                <a:ea typeface="微软雅黑" pitchFamily="34" charset="-122"/>
              </a:rPr>
              <a:t>点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右上角的“购物车”，然后</a:t>
            </a:r>
            <a:r>
              <a:rPr lang="zh-TW" altLang="en-US" sz="2400" dirty="0" smtClean="0"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en-US" sz="2400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去购物车结算</a:t>
            </a:r>
            <a:r>
              <a:rPr lang="en-US" sz="2400" dirty="0" smtClean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，再点“立即结算”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4514" name="Picture 2" descr="C:\Users\admin\AppData\Roaming\Tencent\Users\47010700\QQ\WinTemp\RichOle\U_1FC2~}4P65EXOQK8N~O}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857628"/>
            <a:ext cx="7286676" cy="2640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2844" y="142852"/>
            <a:ext cx="7258072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五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.</a:t>
            </a: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如何补录备案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000108"/>
            <a:ext cx="9156993" cy="38868"/>
            <a:chOff x="-36512" y="1013868"/>
            <a:chExt cx="9156993" cy="38868"/>
          </a:xfrm>
        </p:grpSpPr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65537" name="AutoShape 1" descr="C:\Users\admin\AppData\Roaming\Tencent\Users\47010700\QQ\WinTemp\RichOle\YSJ~N](QSV973J4~}~IQF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538" name="AutoShape 2" descr="C:\Users\admin\AppData\Roaming\Tencent\Users\47010700\QQ\WinTemp\RichOle\YSJ~N](QSV973J4~}~IQF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539" name="AutoShape 3" descr="C:\Users\admin\AppData\Roaming\Tencent\Users\47010700\QQ\WinTemp\RichOle\YSJ~N](QSV973J4~}~IQF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5540" name="Picture 4" descr="C:\Users\admin\AppData\Roaming\Tencent\Users\47010700\QQ\WinTemp\RichOle\3~(US[1~8_IX2FT)2GO`V}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37834"/>
            <a:ext cx="4591575" cy="2953031"/>
          </a:xfrm>
          <a:prstGeom prst="rect">
            <a:avLst/>
          </a:prstGeom>
          <a:noFill/>
        </p:spPr>
      </p:pic>
      <p:pic>
        <p:nvPicPr>
          <p:cNvPr id="65541" name="Picture 5" descr="C:\Users\admin\AppData\Roaming\Tencent\Users\47010700\QQ\WinTemp\RichOle\9Z$LP98O%K(OKF_RJNF[XD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073028"/>
            <a:ext cx="4525190" cy="3713558"/>
          </a:xfrm>
          <a:prstGeom prst="rect">
            <a:avLst/>
          </a:prstGeom>
          <a:noFill/>
        </p:spPr>
      </p:pic>
      <p:pic>
        <p:nvPicPr>
          <p:cNvPr id="65542" name="Picture 6" descr="C:\Users\admin\AppData\Roaming\Tencent\Users\47010700\QQ\WinTemp\RichOle\1%7((H}EXO)8WDW7V3SZPX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496"/>
            <a:ext cx="4286280" cy="2500330"/>
          </a:xfrm>
          <a:prstGeom prst="rect">
            <a:avLst/>
          </a:prstGeom>
          <a:noFill/>
        </p:spPr>
      </p:pic>
      <p:sp>
        <p:nvSpPr>
          <p:cNvPr id="14" name="椭圆形标注 13"/>
          <p:cNvSpPr/>
          <p:nvPr/>
        </p:nvSpPr>
        <p:spPr>
          <a:xfrm>
            <a:off x="4572000" y="4500570"/>
            <a:ext cx="1928826" cy="1643074"/>
          </a:xfrm>
          <a:prstGeom prst="wedgeEllipseCallout">
            <a:avLst>
              <a:gd name="adj1" fmla="val -110871"/>
              <a:gd name="adj2" fmla="val -278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 smtClean="0">
                <a:solidFill>
                  <a:srgbClr val="FF0000"/>
                </a:solidFill>
              </a:rPr>
              <a:t>+</a:t>
            </a:r>
            <a:endParaRPr lang="zh-CN" altLang="en-US" sz="6000" dirty="0"/>
          </a:p>
        </p:txBody>
      </p:sp>
      <p:sp>
        <p:nvSpPr>
          <p:cNvPr id="15" name="矩形 14"/>
          <p:cNvSpPr/>
          <p:nvPr/>
        </p:nvSpPr>
        <p:spPr>
          <a:xfrm>
            <a:off x="214282" y="1428736"/>
            <a:ext cx="3714744" cy="94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填写相应内容，点击“生成订单”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2844" y="142852"/>
            <a:ext cx="7258072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五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.</a:t>
            </a: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如何补录备案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000108"/>
            <a:ext cx="9156993" cy="38868"/>
            <a:chOff x="-36512" y="1013868"/>
            <a:chExt cx="9156993" cy="38868"/>
          </a:xfrm>
        </p:grpSpPr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42910" y="1714488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4. </a:t>
            </a:r>
            <a:r>
              <a:rPr lang="en-US" altLang="zh-CN" sz="2400" dirty="0" err="1" smtClean="0">
                <a:latin typeface="微软雅黑" charset="0"/>
                <a:ea typeface="微软雅黑" charset="0"/>
                <a:cs typeface="微软雅黑" charset="0"/>
              </a:rPr>
              <a:t>点击订单列表，点击状态为“申购中”的订单右侧“操作”按钮，选择</a:t>
            </a:r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</a:rPr>
              <a:t>“</a:t>
            </a:r>
            <a:r>
              <a:rPr lang="en-US" altLang="zh-CN" sz="2400" dirty="0" err="1" smtClean="0">
                <a:latin typeface="微软雅黑" charset="0"/>
                <a:ea typeface="微软雅黑" charset="0"/>
                <a:cs typeface="微软雅黑" charset="0"/>
              </a:rPr>
              <a:t>确认订单</a:t>
            </a:r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</a:rPr>
              <a:t>”</a:t>
            </a:r>
            <a:endParaRPr lang="zh-CN" altLang="en-US" sz="2400" dirty="0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1025" name="Picture 1" descr="C:\Users\admin\AppData\Roaming\Tencent\Users\47010700\QQ\WinTemp\RichOle\44ZW`CM8DP1`B~TPW(LIU5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86124"/>
            <a:ext cx="7858148" cy="1524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571612"/>
            <a:ext cx="7929618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5.  </a:t>
            </a:r>
            <a:r>
              <a:rPr lang="en-US" altLang="zh-CN" sz="2400" dirty="0" err="1" smtClean="0">
                <a:latin typeface="微软雅黑" charset="0"/>
                <a:ea typeface="微软雅黑" charset="0"/>
                <a:cs typeface="微软雅黑" charset="0"/>
              </a:rPr>
              <a:t>订单确认后，订单状态为“待审核</a:t>
            </a: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”，</a:t>
            </a: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  <a:sym typeface="+mn-ea"/>
              </a:rPr>
              <a:t>1-2</a:t>
            </a:r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  <a:sym typeface="+mn-ea"/>
              </a:rPr>
              <a:t>分钟后</a:t>
            </a:r>
            <a:r>
              <a:rPr lang="en-US" altLang="zh-CN" sz="2400" dirty="0" err="1" smtClean="0">
                <a:latin typeface="微软雅黑" charset="0"/>
                <a:ea typeface="微软雅黑" charset="0"/>
                <a:cs typeface="微软雅黑" charset="0"/>
              </a:rPr>
              <a:t>刷新页面，订单状态</a:t>
            </a:r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</a:rPr>
              <a:t>即</a:t>
            </a:r>
            <a:r>
              <a:rPr lang="en-US" altLang="zh-CN" sz="2400" dirty="0" err="1" smtClean="0">
                <a:latin typeface="微软雅黑" charset="0"/>
                <a:ea typeface="微软雅黑" charset="0"/>
                <a:cs typeface="微软雅黑" charset="0"/>
              </a:rPr>
              <a:t>为“待</a:t>
            </a:r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</a:rPr>
              <a:t>付款</a:t>
            </a: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”</a:t>
            </a:r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</a:rPr>
              <a:t>，点击“操作”按钮，选择“加入付款夹”</a:t>
            </a:r>
            <a:endParaRPr lang="zh-CN" alt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14685"/>
            <a:ext cx="8072494" cy="214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142844" y="285728"/>
            <a:ext cx="7258072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五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.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如何补录备案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214422"/>
            <a:ext cx="9156993" cy="38868"/>
            <a:chOff x="-36512" y="1013868"/>
            <a:chExt cx="9156993" cy="38868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122" r="36679" b="42857"/>
          <a:stretch>
            <a:fillRect/>
          </a:stretch>
        </p:blipFill>
        <p:spPr bwMode="auto">
          <a:xfrm>
            <a:off x="2643174" y="1357298"/>
            <a:ext cx="1357322" cy="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142844" y="142852"/>
            <a:ext cx="7258072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五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.</a:t>
            </a: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如何补录备案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000108"/>
            <a:ext cx="9156993" cy="38868"/>
            <a:chOff x="-36512" y="1013868"/>
            <a:chExt cx="9156993" cy="38868"/>
          </a:xfrm>
        </p:grpSpPr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00034" y="1500174"/>
            <a:ext cx="821537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6.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点击右上角                   ，生成付款单；点击“付款管理”，选择“支付”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928934"/>
            <a:ext cx="8383827" cy="255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二</a:t>
            </a:r>
            <a:r>
              <a:rPr lang="en-US" altLang="zh-CN" sz="3600" dirty="0" smtClean="0">
                <a:latin typeface="黑体" pitchFamily="49" charset="-122"/>
                <a:ea typeface="黑体" pitchFamily="49" charset="-122"/>
              </a:rPr>
              <a:t>. </a:t>
            </a: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低值易耗品管理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357298"/>
            <a:ext cx="9156993" cy="38868"/>
            <a:chOff x="-36512" y="1013868"/>
            <a:chExt cx="9156993" cy="38868"/>
          </a:xfrm>
        </p:grpSpPr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72198" y="500063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摘自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实施细则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7500990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2844" y="142852"/>
            <a:ext cx="7258072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五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.</a:t>
            </a: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如何补录备案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071546"/>
            <a:ext cx="9156993" cy="38868"/>
            <a:chOff x="-36512" y="1013868"/>
            <a:chExt cx="9156993" cy="38868"/>
          </a:xfrm>
        </p:grpSpPr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0034" y="1643050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7.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“选择已有经费”，点击“提交”按钮，订单更新为“已支付”，点击付款单号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143248"/>
            <a:ext cx="7810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椭圆 9"/>
          <p:cNvSpPr/>
          <p:nvPr/>
        </p:nvSpPr>
        <p:spPr>
          <a:xfrm>
            <a:off x="857224" y="3929066"/>
            <a:ext cx="1285884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2844" y="142852"/>
            <a:ext cx="7258072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五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.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如何补录备案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组合 4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071546"/>
            <a:ext cx="9156993" cy="38868"/>
            <a:chOff x="-36512" y="1013868"/>
            <a:chExt cx="9156993" cy="38868"/>
          </a:xfrm>
        </p:grpSpPr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42910" y="1285860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7.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点击“提交”按钮，订单更新为“已支付”，点击付款单号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037" r="1520" b="12196"/>
          <a:stretch>
            <a:fillRect/>
          </a:stretch>
        </p:blipFill>
        <p:spPr bwMode="auto">
          <a:xfrm>
            <a:off x="928662" y="2714621"/>
            <a:ext cx="679604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椭圆 10"/>
          <p:cNvSpPr/>
          <p:nvPr/>
        </p:nvSpPr>
        <p:spPr>
          <a:xfrm>
            <a:off x="6500826" y="2786058"/>
            <a:ext cx="1071570" cy="71438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4348" y="1357298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微软雅黑" pitchFamily="34" charset="-122"/>
                <a:ea typeface="微软雅黑" pitchFamily="34" charset="-122"/>
              </a:rPr>
              <a:t>8. </a:t>
            </a:r>
            <a:r>
              <a:rPr lang="zh-TW" altLang="en-US" sz="2400" dirty="0" smtClean="0">
                <a:latin typeface="微软雅黑" pitchFamily="34" charset="-122"/>
                <a:ea typeface="微软雅黑" pitchFamily="34" charset="-122"/>
              </a:rPr>
              <a:t>携带已签名的验收结算单、财务系统报账单、发票等材料至财务处自行报账</a:t>
            </a:r>
            <a:endParaRPr lang="zh-CN" altLang="en-US" sz="2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142844" y="142852"/>
            <a:ext cx="7258072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五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.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如何补录备案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组合 4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071546"/>
            <a:ext cx="9156993" cy="38868"/>
            <a:chOff x="-36512" y="1013868"/>
            <a:chExt cx="9156993" cy="38868"/>
          </a:xfrm>
        </p:grpSpPr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00100" y="2643182"/>
            <a:ext cx="6858048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4348" y="1500174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微软雅黑" pitchFamily="34" charset="-122"/>
                <a:ea typeface="微软雅黑" pitchFamily="34" charset="-122"/>
              </a:rPr>
              <a:t>8. “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库存列表”</a:t>
            </a: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 ——“</a:t>
            </a:r>
            <a:r>
              <a:rPr lang="en-US" altLang="zh-CN" sz="2400" dirty="0" err="1" smtClean="0">
                <a:latin typeface="微软雅黑" charset="0"/>
                <a:ea typeface="微软雅黑" charset="0"/>
                <a:cs typeface="微软雅黑" charset="0"/>
              </a:rPr>
              <a:t>操作”按钮，选择</a:t>
            </a:r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</a:rPr>
              <a:t>“领用”</a:t>
            </a:r>
            <a:endParaRPr lang="zh-CN" altLang="en-US" sz="2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142844" y="142852"/>
            <a:ext cx="7258072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五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.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如何补录备案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组合 4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071546"/>
            <a:ext cx="9156993" cy="38868"/>
            <a:chOff x="-36512" y="1013868"/>
            <a:chExt cx="9156993" cy="38868"/>
          </a:xfrm>
        </p:grpSpPr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7324744" cy="283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1472" y="571480"/>
            <a:ext cx="807249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线上问题帮助</a:t>
            </a:r>
            <a:endParaRPr lang="zh-CN" altLang="en-US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   您可以登录 help.labmai.com，网站提供常见问题解答、操作手册在线查询，以 及为您提供线上提问，提问后会有技术支持为您答疑并帮助您解决问题。</a:t>
            </a:r>
          </a:p>
          <a:p>
            <a:endParaRPr lang="zh-CN" altLang="en-US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全国统一热线</a:t>
            </a:r>
            <a:endParaRPr lang="zh-CN" altLang="en-US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  您可以拨打电话 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400-052-2624，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技术支持会为您提供系统咨询服务，帮助您解决系统问题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。</a:t>
            </a:r>
            <a:endParaRPr lang="zh-CN" altLang="en-US" dirty="0">
              <a:latin typeface="微软雅黑" charset="0"/>
              <a:ea typeface="微软雅黑" charset="0"/>
              <a:cs typeface="微软雅黑" charset="0"/>
            </a:endParaRPr>
          </a:p>
          <a:p>
            <a:endParaRPr lang="zh-CN" altLang="en-US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微信公众号</a:t>
            </a:r>
            <a:endParaRPr lang="zh-CN" altLang="en-US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  您可以搜索并关注微信公众号“ LabMai科研采购平台”，会为您提供微信在线咨询。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500570"/>
            <a:ext cx="1714512" cy="180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5984" y="542926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谢谢大家！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二</a:t>
            </a:r>
            <a:r>
              <a:rPr lang="en-US" altLang="zh-CN" sz="3600" dirty="0" smtClean="0">
                <a:latin typeface="黑体" pitchFamily="49" charset="-122"/>
                <a:ea typeface="黑体" pitchFamily="49" charset="-122"/>
              </a:rPr>
              <a:t>. </a:t>
            </a: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低值易耗品管理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357298"/>
            <a:ext cx="9156993" cy="38868"/>
            <a:chOff x="-36512" y="1013868"/>
            <a:chExt cx="9156993" cy="38868"/>
          </a:xfrm>
        </p:grpSpPr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714348" y="5072074"/>
            <a:ext cx="74295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采购招标中心：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单笔采购金额在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万元以上报采购计划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  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380" y="471488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/>
              <a:t>摘自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实施细则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43182"/>
            <a:ext cx="77784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7567636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2071678"/>
            <a:ext cx="6357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（一）平台登录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（二）课题组信息设置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（三）经费管理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5720" y="285728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三</a:t>
            </a:r>
            <a:r>
              <a:rPr lang="en-US" altLang="zh-CN" sz="3600" dirty="0" smtClean="0">
                <a:latin typeface="黑体" pitchFamily="49" charset="-122"/>
                <a:ea typeface="黑体" pitchFamily="49" charset="-122"/>
              </a:rPr>
              <a:t>. </a:t>
            </a: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管理平台基本操作</a:t>
            </a:r>
            <a:endParaRPr lang="en-US" altLang="zh-CN" sz="3600" dirty="0" smtClean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357298"/>
            <a:ext cx="9156993" cy="38868"/>
            <a:chOff x="-36512" y="1013868"/>
            <a:chExt cx="9156993" cy="38868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7829576" cy="571504"/>
          </a:xfrm>
        </p:spPr>
        <p:txBody>
          <a:bodyPr>
            <a:noAutofit/>
          </a:bodyPr>
          <a:lstStyle/>
          <a:p>
            <a:pPr algn="l"/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（一）平台登录</a:t>
            </a:r>
            <a:endParaRPr lang="zh-CN" altLang="en-US" sz="32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142984"/>
            <a:ext cx="9156993" cy="38868"/>
            <a:chOff x="-36512" y="1013868"/>
            <a:chExt cx="9156993" cy="38868"/>
          </a:xfrm>
        </p:grpSpPr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7158" y="2578284"/>
            <a:ext cx="3429024" cy="335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zh-CN" altLang="en-US" sz="2400" b="1" dirty="0" smtClean="0">
                <a:solidFill>
                  <a:srgbClr val="374051"/>
                </a:solidFill>
                <a:latin typeface="华文琥珀" pitchFamily="2" charset="-122"/>
                <a:ea typeface="华文琥珀" pitchFamily="2" charset="-122"/>
                <a:cs typeface="Times New Roman" pitchFamily="18" charset="0"/>
              </a:rPr>
              <a:t>方式</a:t>
            </a:r>
            <a:r>
              <a:rPr lang="en-US" altLang="zh-CN" sz="2400" b="1" dirty="0" smtClean="0">
                <a:solidFill>
                  <a:srgbClr val="374051"/>
                </a:solidFill>
                <a:latin typeface="华文琥珀" pitchFamily="2" charset="-122"/>
                <a:ea typeface="华文琥珀" pitchFamily="2" charset="-122"/>
                <a:cs typeface="Times New Roman" pitchFamily="18" charset="0"/>
              </a:rPr>
              <a:t>1</a:t>
            </a:r>
            <a:r>
              <a:rPr lang="en-US" altLang="zh-CN" sz="2400" dirty="0" smtClean="0">
                <a:solidFill>
                  <a:srgbClr val="374051"/>
                </a:solidFill>
                <a:latin typeface="华文琥珀" pitchFamily="2" charset="-122"/>
                <a:ea typeface="华文琥珀" pitchFamily="2" charset="-122"/>
                <a:cs typeface="Times New Roman" pitchFamily="18" charset="0"/>
              </a:rPr>
              <a:t>  </a:t>
            </a:r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</a:rPr>
              <a:t>输入</a:t>
            </a:r>
            <a:r>
              <a:rPr lang="zh-TW" altLang="en-US" sz="2400" dirty="0" smtClean="0">
                <a:latin typeface="微软雅黑" charset="0"/>
                <a:ea typeface="微软雅黑" charset="0"/>
                <a:cs typeface="微软雅黑" charset="0"/>
              </a:rPr>
              <a:t>网址</a:t>
            </a:r>
            <a:r>
              <a:rPr lang="zh-CN" altLang="zh-TW" sz="2400" dirty="0" smtClean="0">
                <a:latin typeface="微软雅黑" charset="0"/>
                <a:ea typeface="微软雅黑" charset="0"/>
                <a:cs typeface="微软雅黑" charset="0"/>
                <a:hlinkClick r:id="rId2"/>
              </a:rPr>
              <a:t>http://dzyhp.scau.edu.cn/fe#/</a:t>
            </a:r>
            <a:r>
              <a:rPr lang="en-US" altLang="zh-TW" sz="2400" dirty="0" smtClean="0"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</a:rPr>
              <a:t>，选择买方入口点击登陆</a:t>
            </a: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-</a:t>
            </a:r>
            <a:r>
              <a:rPr lang="zh-CN" altLang="en-US" sz="2400" dirty="0" smtClean="0">
                <a:latin typeface="微软雅黑" charset="0"/>
                <a:ea typeface="微软雅黑" charset="0"/>
                <a:cs typeface="微软雅黑" charset="0"/>
              </a:rPr>
              <a:t>选择统一身份认证登陆</a:t>
            </a:r>
            <a:r>
              <a:rPr lang="en-US" altLang="zh-CN" sz="2400" dirty="0" smtClean="0">
                <a:latin typeface="微软雅黑" charset="0"/>
                <a:ea typeface="微软雅黑" charset="0"/>
                <a:cs typeface="微软雅黑" charset="0"/>
              </a:rPr>
              <a:t>——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微软雅黑" charset="0"/>
              </a:rPr>
              <a:t>老师和学生</a:t>
            </a:r>
          </a:p>
        </p:txBody>
      </p:sp>
      <p:pic>
        <p:nvPicPr>
          <p:cNvPr id="4097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649722"/>
            <a:ext cx="4588357" cy="3256192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428596" y="1571612"/>
            <a:ext cx="8072494" cy="621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 smtClean="0">
                <a:latin typeface="微软雅黑" charset="0"/>
                <a:ea typeface="微软雅黑" charset="0"/>
                <a:cs typeface="微软雅黑" charset="0"/>
              </a:rPr>
              <a:t>浏览器：</a:t>
            </a:r>
            <a:r>
              <a:rPr lang="zh-CN" altLang="en-US" sz="2600" dirty="0" smtClean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Firefox（火狐）</a:t>
            </a:r>
            <a:r>
              <a:rPr lang="zh-CN" altLang="en-US" sz="2600" dirty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、Google </a:t>
            </a:r>
            <a:r>
              <a:rPr lang="zh-CN" altLang="en-US" sz="2600" dirty="0" smtClean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Chrome（谷歌）</a:t>
            </a:r>
            <a:endParaRPr lang="zh-CN" altLang="en-US" sz="2600" dirty="0">
              <a:solidFill>
                <a:srgbClr val="FF0000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admin\AppData\Roaming\Tencent\Users\30475678\QQ\WinTemp\RichOle\~J1G2X}P)}X8D0VSB(6$77S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CustomData="http://www.wps.cn/officeDocument/2013/wpsCustomData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0="urn:schemas-microsoft-com:office:word" xmlns:w14="http://schemas.microsoft.com/office/word/2010/wordml" xmlns:w="http://schemas.openxmlformats.org/wordprocessingml/2006/main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>
          <a:xfrm>
            <a:off x="642910" y="1857364"/>
            <a:ext cx="2571768" cy="142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Foxmail20200504114824"/>
          <p:cNvPicPr/>
          <p:nvPr/>
        </p:nvPicPr>
        <p:blipFill>
          <a:blip r:embed="rId3"/>
          <a:stretch>
            <a:fillRect/>
          </a:stretch>
        </p:blipFill>
        <p:spPr>
          <a:xfrm>
            <a:off x="4786314" y="1571612"/>
            <a:ext cx="3595688" cy="1684974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3286116" y="2571744"/>
            <a:ext cx="1143008" cy="21431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7829576" cy="571504"/>
          </a:xfrm>
        </p:spPr>
        <p:txBody>
          <a:bodyPr>
            <a:noAutofit/>
          </a:bodyPr>
          <a:lstStyle/>
          <a:p>
            <a:pPr algn="l"/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（一）平台登录</a:t>
            </a:r>
            <a:endParaRPr lang="zh-CN" altLang="en-US" sz="3200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F093915C-C598-1E44-984B-174235EBF507}"/>
              </a:ext>
            </a:extLst>
          </p:cNvPr>
          <p:cNvGrpSpPr/>
          <p:nvPr/>
        </p:nvGrpSpPr>
        <p:grpSpPr>
          <a:xfrm>
            <a:off x="0" y="1214422"/>
            <a:ext cx="9156993" cy="38868"/>
            <a:chOff x="-36512" y="1013868"/>
            <a:chExt cx="9156993" cy="38868"/>
          </a:xfrm>
        </p:grpSpPr>
        <p:sp>
          <p:nvSpPr>
            <p:cNvPr id="11" name="Line 6">
              <a:extLst>
                <a:ext uri="{FF2B5EF4-FFF2-40B4-BE49-F238E27FC236}">
                  <a16:creationId xmlns:a16="http://schemas.microsoft.com/office/drawing/2014/main" xmlns="" id="{1ABE73A7-A684-894A-9FC0-7A504B9D4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6512" y="1013868"/>
              <a:ext cx="3126186" cy="0"/>
            </a:xfrm>
            <a:prstGeom prst="line">
              <a:avLst/>
            </a:prstGeom>
            <a:noFill/>
            <a:ln w="1270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xmlns="" id="{D2B1C79B-BFE2-294B-BBBE-C3FE95837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9429" y="1052736"/>
              <a:ext cx="6121052" cy="0"/>
            </a:xfrm>
            <a:prstGeom prst="line">
              <a:avLst/>
            </a:prstGeom>
            <a:noFill/>
            <a:ln w="50800">
              <a:solidFill>
                <a:srgbClr val="67CBF3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SzPct val="120000"/>
                <a:buFont typeface="Wingdings" pitchFamily="2" charset="2"/>
                <a:buChar char="l"/>
                <a:defRPr/>
              </a:pP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3" name="图片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8926" y="3929066"/>
            <a:ext cx="4572032" cy="2500330"/>
          </a:xfrm>
          <a:prstGeom prst="rect">
            <a:avLst/>
          </a:prstGeom>
        </p:spPr>
      </p:pic>
      <p:sp>
        <p:nvSpPr>
          <p:cNvPr id="14" name="下箭头 13"/>
          <p:cNvSpPr/>
          <p:nvPr/>
        </p:nvSpPr>
        <p:spPr>
          <a:xfrm>
            <a:off x="5643570" y="3286124"/>
            <a:ext cx="142876" cy="571504"/>
          </a:xfrm>
          <a:prstGeom prst="downArrow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4958</TotalTime>
  <Words>2047</Words>
  <Application>Microsoft Office PowerPoint</Application>
  <PresentationFormat>全屏显示(4:3)</PresentationFormat>
  <Paragraphs>196</Paragraphs>
  <Slides>54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55" baseType="lpstr">
      <vt:lpstr>Office 主题</vt:lpstr>
      <vt:lpstr>幻灯片 1</vt:lpstr>
      <vt:lpstr>幻灯片 2</vt:lpstr>
      <vt:lpstr>幻灯片 3</vt:lpstr>
      <vt:lpstr>幻灯片 4</vt:lpstr>
      <vt:lpstr>二. 低值易耗品管理</vt:lpstr>
      <vt:lpstr>二. 低值易耗品管理</vt:lpstr>
      <vt:lpstr>幻灯片 7</vt:lpstr>
      <vt:lpstr>（一）平台登录</vt:lpstr>
      <vt:lpstr>（一）平台登录</vt:lpstr>
      <vt:lpstr>（一）平台登录</vt:lpstr>
      <vt:lpstr>（一）平台登录</vt:lpstr>
      <vt:lpstr>（一）平台登录</vt:lpstr>
      <vt:lpstr>（一）平台登录</vt:lpstr>
      <vt:lpstr>平台主页界面</vt:lpstr>
      <vt:lpstr>幻灯片 15</vt:lpstr>
      <vt:lpstr>幻灯片 16</vt:lpstr>
      <vt:lpstr>幻灯片 17</vt:lpstr>
      <vt:lpstr>幻灯片 18</vt:lpstr>
      <vt:lpstr>3.分配权限 1）点击齿轮后点击【权限设置】 2）拖拽右侧成员头像至相应权限处即可</vt:lpstr>
      <vt:lpstr>*权限解释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五.如何补录备案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低值易耗品管理平台操作</dc:title>
  <dc:creator>刘芳</dc:creator>
  <cp:lastModifiedBy>刘芳</cp:lastModifiedBy>
  <cp:revision>397</cp:revision>
  <dcterms:created xsi:type="dcterms:W3CDTF">2020-05-25T03:56:10Z</dcterms:created>
  <dcterms:modified xsi:type="dcterms:W3CDTF">2021-11-05T03:50:29Z</dcterms:modified>
</cp:coreProperties>
</file>